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sldIdLst>
    <p:sldId id="340" r:id="rId2"/>
    <p:sldId id="350" r:id="rId3"/>
    <p:sldId id="351" r:id="rId4"/>
    <p:sldId id="322" r:id="rId5"/>
    <p:sldId id="301" r:id="rId6"/>
    <p:sldId id="302" r:id="rId7"/>
    <p:sldId id="303" r:id="rId8"/>
    <p:sldId id="334" r:id="rId9"/>
    <p:sldId id="304" r:id="rId10"/>
    <p:sldId id="305" r:id="rId11"/>
    <p:sldId id="306" r:id="rId12"/>
    <p:sldId id="261" r:id="rId13"/>
    <p:sldId id="262" r:id="rId14"/>
    <p:sldId id="266" r:id="rId15"/>
    <p:sldId id="267" r:id="rId16"/>
    <p:sldId id="375" r:id="rId17"/>
    <p:sldId id="352" r:id="rId18"/>
    <p:sldId id="353" r:id="rId19"/>
    <p:sldId id="273" r:id="rId20"/>
    <p:sldId id="276" r:id="rId21"/>
    <p:sldId id="297" r:id="rId22"/>
    <p:sldId id="34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196" y="-5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88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931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88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B8B8C09A-C932-4E45-BFBF-7F47B28740FC}" type="slidenum">
              <a:rPr lang="en-US"/>
              <a:pPr>
                <a:defRPr/>
              </a:pPr>
              <a:t>‹#›</a:t>
            </a:fld>
            <a:endParaRPr lang="en-US" dirty="0"/>
          </a:p>
        </p:txBody>
      </p:sp>
    </p:spTree>
    <p:extLst>
      <p:ext uri="{BB962C8B-B14F-4D97-AF65-F5344CB8AC3E}">
        <p14:creationId xmlns:p14="http://schemas.microsoft.com/office/powerpoint/2010/main" val="2410644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890768F-B710-4FD4-A170-F0FF64158219}" type="slidenum">
              <a:rPr lang="en-US">
                <a:latin typeface="Arial" charset="0"/>
              </a:rPr>
              <a:pPr/>
              <a:t>4</a:t>
            </a:fld>
            <a:endParaRPr lang="en-US" dirty="0">
              <a:latin typeface="Arial" charset="0"/>
            </a:endParaRPr>
          </a:p>
        </p:txBody>
      </p:sp>
      <p:sp>
        <p:nvSpPr>
          <p:cNvPr id="94211" name="Rectangle 2"/>
          <p:cNvSpPr>
            <a:spLocks noGrp="1" noRot="1" noChangeAspect="1" noChangeArrowheads="1" noTextEdit="1"/>
          </p:cNvSpPr>
          <p:nvPr>
            <p:ph type="sldImg"/>
          </p:nvPr>
        </p:nvSpPr>
        <p:spPr>
          <a:xfrm>
            <a:off x="1152525" y="692150"/>
            <a:ext cx="4554538" cy="3416300"/>
          </a:xfrm>
          <a:ln cap="flat"/>
        </p:spPr>
      </p:sp>
      <p:sp>
        <p:nvSpPr>
          <p:cNvPr id="94212" name="Rectangle 3"/>
          <p:cNvSpPr>
            <a:spLocks noGrp="1" noChangeArrowheads="1"/>
          </p:cNvSpPr>
          <p:nvPr>
            <p:ph type="body" idx="1"/>
          </p:nvPr>
        </p:nvSpPr>
        <p:spPr>
          <a:xfrm>
            <a:off x="912813" y="4341813"/>
            <a:ext cx="5032375" cy="4116387"/>
          </a:xfrm>
          <a:noFill/>
        </p:spPr>
        <p:txBody>
          <a:bodyPr lIns="90465" tIns="44439" rIns="90465" bIns="44439"/>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0354"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1003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2C328B4-2044-49AC-AA24-CA37B34A4C9F}" type="slidenum">
              <a:rPr lang="en-US"/>
              <a:pPr>
                <a:defRPr/>
              </a:pPr>
              <a:t>‹#›</a:t>
            </a:fld>
            <a:endParaRPr lang="en-US" dirty="0"/>
          </a:p>
        </p:txBody>
      </p:sp>
    </p:spTree>
    <p:extLst>
      <p:ext uri="{BB962C8B-B14F-4D97-AF65-F5344CB8AC3E}">
        <p14:creationId xmlns:p14="http://schemas.microsoft.com/office/powerpoint/2010/main" val="390627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CE6DE3-2AED-4867-BB74-F7D8BB42DA79}" type="slidenum">
              <a:rPr lang="en-US"/>
              <a:pPr>
                <a:defRPr/>
              </a:pPr>
              <a:t>‹#›</a:t>
            </a:fld>
            <a:endParaRPr lang="en-US" dirty="0"/>
          </a:p>
        </p:txBody>
      </p:sp>
    </p:spTree>
    <p:extLst>
      <p:ext uri="{BB962C8B-B14F-4D97-AF65-F5344CB8AC3E}">
        <p14:creationId xmlns:p14="http://schemas.microsoft.com/office/powerpoint/2010/main" val="4000121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464B11-C42F-4C57-83AC-A2354E04A2EE}" type="slidenum">
              <a:rPr lang="en-US"/>
              <a:pPr>
                <a:defRPr/>
              </a:pPr>
              <a:t>‹#›</a:t>
            </a:fld>
            <a:endParaRPr lang="en-US" dirty="0"/>
          </a:p>
        </p:txBody>
      </p:sp>
    </p:spTree>
    <p:extLst>
      <p:ext uri="{BB962C8B-B14F-4D97-AF65-F5344CB8AC3E}">
        <p14:creationId xmlns:p14="http://schemas.microsoft.com/office/powerpoint/2010/main" val="3668013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ECFB0C9-B040-4B86-90A6-268BC87A8B80}" type="slidenum">
              <a:rPr lang="en-US"/>
              <a:pPr>
                <a:defRPr/>
              </a:pPr>
              <a:t>‹#›</a:t>
            </a:fld>
            <a:endParaRPr lang="en-US" dirty="0"/>
          </a:p>
        </p:txBody>
      </p:sp>
    </p:spTree>
    <p:extLst>
      <p:ext uri="{BB962C8B-B14F-4D97-AF65-F5344CB8AC3E}">
        <p14:creationId xmlns:p14="http://schemas.microsoft.com/office/powerpoint/2010/main" val="141149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8149D6D-2F85-446F-9C4D-4FDEF1A675F0}" type="slidenum">
              <a:rPr lang="en-US"/>
              <a:pPr>
                <a:defRPr/>
              </a:pPr>
              <a:t>‹#›</a:t>
            </a:fld>
            <a:endParaRPr lang="en-US" dirty="0"/>
          </a:p>
        </p:txBody>
      </p:sp>
    </p:spTree>
    <p:extLst>
      <p:ext uri="{BB962C8B-B14F-4D97-AF65-F5344CB8AC3E}">
        <p14:creationId xmlns:p14="http://schemas.microsoft.com/office/powerpoint/2010/main" val="148916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C31D46-DECD-4531-A895-89852DB59D77}" type="slidenum">
              <a:rPr lang="en-US"/>
              <a:pPr>
                <a:defRPr/>
              </a:pPr>
              <a:t>‹#›</a:t>
            </a:fld>
            <a:endParaRPr lang="en-US" dirty="0"/>
          </a:p>
        </p:txBody>
      </p:sp>
    </p:spTree>
    <p:extLst>
      <p:ext uri="{BB962C8B-B14F-4D97-AF65-F5344CB8AC3E}">
        <p14:creationId xmlns:p14="http://schemas.microsoft.com/office/powerpoint/2010/main" val="19137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50A767A-4FB6-4B8A-B085-4719C30241C7}" type="slidenum">
              <a:rPr lang="en-US"/>
              <a:pPr>
                <a:defRPr/>
              </a:pPr>
              <a:t>‹#›</a:t>
            </a:fld>
            <a:endParaRPr lang="en-US" dirty="0"/>
          </a:p>
        </p:txBody>
      </p:sp>
    </p:spTree>
    <p:extLst>
      <p:ext uri="{BB962C8B-B14F-4D97-AF65-F5344CB8AC3E}">
        <p14:creationId xmlns:p14="http://schemas.microsoft.com/office/powerpoint/2010/main" val="316235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6032AD0-3761-47D2-9B02-334D44802C84}" type="slidenum">
              <a:rPr lang="en-US"/>
              <a:pPr>
                <a:defRPr/>
              </a:pPr>
              <a:t>‹#›</a:t>
            </a:fld>
            <a:endParaRPr lang="en-US" dirty="0"/>
          </a:p>
        </p:txBody>
      </p:sp>
    </p:spTree>
    <p:extLst>
      <p:ext uri="{BB962C8B-B14F-4D97-AF65-F5344CB8AC3E}">
        <p14:creationId xmlns:p14="http://schemas.microsoft.com/office/powerpoint/2010/main" val="339580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8F09F29-289A-4348-BFF2-C439DAF402B0}" type="slidenum">
              <a:rPr lang="en-US"/>
              <a:pPr>
                <a:defRPr/>
              </a:pPr>
              <a:t>‹#›</a:t>
            </a:fld>
            <a:endParaRPr lang="en-US" dirty="0"/>
          </a:p>
        </p:txBody>
      </p:sp>
    </p:spTree>
    <p:extLst>
      <p:ext uri="{BB962C8B-B14F-4D97-AF65-F5344CB8AC3E}">
        <p14:creationId xmlns:p14="http://schemas.microsoft.com/office/powerpoint/2010/main" val="1234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3CF16DE-8FDA-45FC-8BCF-59003BC5A07A}" type="slidenum">
              <a:rPr lang="en-US"/>
              <a:pPr>
                <a:defRPr/>
              </a:pPr>
              <a:t>‹#›</a:t>
            </a:fld>
            <a:endParaRPr lang="en-US" dirty="0"/>
          </a:p>
        </p:txBody>
      </p:sp>
    </p:spTree>
    <p:extLst>
      <p:ext uri="{BB962C8B-B14F-4D97-AF65-F5344CB8AC3E}">
        <p14:creationId xmlns:p14="http://schemas.microsoft.com/office/powerpoint/2010/main" val="381698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2E0D677-EFDE-492D-BBB4-F814C71AE437}" type="slidenum">
              <a:rPr lang="en-US"/>
              <a:pPr>
                <a:defRPr/>
              </a:pPr>
              <a:t>‹#›</a:t>
            </a:fld>
            <a:endParaRPr lang="en-US" dirty="0"/>
          </a:p>
        </p:txBody>
      </p:sp>
    </p:spTree>
    <p:extLst>
      <p:ext uri="{BB962C8B-B14F-4D97-AF65-F5344CB8AC3E}">
        <p14:creationId xmlns:p14="http://schemas.microsoft.com/office/powerpoint/2010/main" val="366467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83C785-58D2-4762-B9EA-571BF3AD176E}" type="slidenum">
              <a:rPr lang="en-US"/>
              <a:pPr>
                <a:defRPr/>
              </a:pPr>
              <a:t>‹#›</a:t>
            </a:fld>
            <a:endParaRPr lang="en-US" dirty="0"/>
          </a:p>
        </p:txBody>
      </p:sp>
    </p:spTree>
    <p:extLst>
      <p:ext uri="{BB962C8B-B14F-4D97-AF65-F5344CB8AC3E}">
        <p14:creationId xmlns:p14="http://schemas.microsoft.com/office/powerpoint/2010/main" val="308960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A791CB27-AB91-4DA7-B923-2E5AA2B6815F}"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dailydispatch.com/DDR/index.aspx?st=NY&amp;lk=http://www.lohud.com/story/news/local/westchester/bedford/2014/03/15/three-alarm-fire-guts-bedford-hills-home-firefighters-injured/6455217/&amp;ddv=1&amp;ddid=47695&amp;typ=1&amp;it=273447"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fireengineering.com/topics/ventilation.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762000" y="609600"/>
            <a:ext cx="77724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3600" b="1" i="1" dirty="0">
                <a:effectLst>
                  <a:outerShdw blurRad="38100" dist="38100" dir="2700000" algn="tl">
                    <a:srgbClr val="000000"/>
                  </a:outerShdw>
                </a:effectLst>
                <a:latin typeface="Arial" charset="0"/>
              </a:rPr>
              <a:t>EXPECTATIONS NFPA 1720</a:t>
            </a:r>
          </a:p>
          <a:p>
            <a:pPr>
              <a:spcBef>
                <a:spcPct val="50000"/>
              </a:spcBef>
              <a:defRPr/>
            </a:pPr>
            <a:r>
              <a:rPr lang="en-US" sz="2800" b="1" dirty="0" smtClean="0">
                <a:solidFill>
                  <a:srgbClr val="FFFF66"/>
                </a:solidFill>
                <a:effectLst>
                  <a:outerShdw blurRad="38100" dist="38100" dir="2700000" algn="tl">
                    <a:srgbClr val="000000"/>
                  </a:outerShdw>
                </a:effectLst>
                <a:latin typeface="Arial" charset="0"/>
              </a:rPr>
              <a:t>“</a:t>
            </a:r>
            <a:r>
              <a:rPr lang="en-US" sz="2800" b="1" dirty="0">
                <a:solidFill>
                  <a:srgbClr val="FFFF66"/>
                </a:solidFill>
                <a:effectLst>
                  <a:outerShdw blurRad="38100" dist="38100" dir="2700000" algn="tl">
                    <a:srgbClr val="000000"/>
                  </a:outerShdw>
                </a:effectLst>
                <a:latin typeface="Arial" charset="0"/>
              </a:rPr>
              <a:t>Rural” Definition: Less than 500 people per square mile - 14 minutes – 6 FF – 80% of the time    </a:t>
            </a:r>
            <a:r>
              <a:rPr lang="en-US" sz="2800" b="1" i="1" dirty="0">
                <a:solidFill>
                  <a:srgbClr val="FFFF66"/>
                </a:solidFill>
                <a:effectLst>
                  <a:outerShdw blurRad="38100" dist="38100" dir="2700000" algn="tl">
                    <a:srgbClr val="000000"/>
                  </a:outerShdw>
                </a:effectLst>
                <a:latin typeface="Arial" charset="0"/>
              </a:rPr>
              <a:t>(RUSH)</a:t>
            </a:r>
            <a:r>
              <a:rPr lang="en-US" sz="2800" b="1" dirty="0">
                <a:solidFill>
                  <a:srgbClr val="FFFF66"/>
                </a:solidFill>
                <a:effectLst>
                  <a:outerShdw blurRad="38100" dist="38100" dir="2700000" algn="tl">
                    <a:srgbClr val="000000"/>
                  </a:outerShdw>
                </a:effectLst>
                <a:latin typeface="Arial" charset="0"/>
              </a:rPr>
              <a:t> </a:t>
            </a:r>
            <a:r>
              <a:rPr lang="en-US" sz="2800" b="1" dirty="0" smtClean="0">
                <a:solidFill>
                  <a:srgbClr val="FFFF66"/>
                </a:solidFill>
                <a:effectLst>
                  <a:outerShdw blurRad="38100" dist="38100" dir="2700000" algn="tl">
                    <a:srgbClr val="000000"/>
                  </a:outerShdw>
                </a:effectLst>
                <a:latin typeface="Arial" charset="0"/>
              </a:rPr>
              <a:t>Last year it was 11.2 minutes</a:t>
            </a:r>
            <a:endParaRPr lang="en-US" sz="2800" b="1" dirty="0">
              <a:solidFill>
                <a:srgbClr val="FFFF66"/>
              </a:solidFill>
              <a:effectLst>
                <a:outerShdw blurRad="38100" dist="38100" dir="2700000" algn="tl">
                  <a:srgbClr val="000000"/>
                </a:outerShdw>
              </a:effectLst>
              <a:latin typeface="Arial" charset="0"/>
            </a:endParaRPr>
          </a:p>
          <a:p>
            <a:pPr>
              <a:spcBef>
                <a:spcPct val="50000"/>
              </a:spcBef>
              <a:defRPr/>
            </a:pPr>
            <a:r>
              <a:rPr lang="en-US" sz="2800" b="1" dirty="0">
                <a:effectLst>
                  <a:outerShdw blurRad="38100" dist="38100" dir="2700000" algn="tl">
                    <a:srgbClr val="000000"/>
                  </a:outerShdw>
                </a:effectLst>
                <a:latin typeface="Arial" charset="0"/>
              </a:rPr>
              <a:t>“Remote” Definition – More than 8 miles from station - 4 FF 90% of the time – no time requirement. </a:t>
            </a:r>
            <a:r>
              <a:rPr lang="en-US" sz="2800" b="1" i="1" dirty="0">
                <a:effectLst>
                  <a:outerShdw blurRad="38100" dist="38100" dir="2700000" algn="tl">
                    <a:srgbClr val="000000"/>
                  </a:outerShdw>
                </a:effectLst>
                <a:latin typeface="Arial" charset="0"/>
              </a:rPr>
              <a:t>(End of the road IOWA)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09600" y="1143000"/>
            <a:ext cx="7772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800" b="1" dirty="0">
                <a:effectLst>
                  <a:outerShdw blurRad="38100" dist="38100" dir="2700000" algn="tl">
                    <a:srgbClr val="000000"/>
                  </a:outerShdw>
                </a:effectLst>
                <a:latin typeface="Arial" charset="0"/>
              </a:rPr>
              <a:t>As with the OSHA "two-in-two-out" requirement, NFPA 1720 also states that if initial-attack personnel arrive to a situation where there is an immediate life threat, interior operations can commence with less than four personnel. However, the IC must make this decision using all available information. The primary and the only factor in the decision to attempt interior operations is the possibility of someone being trapped.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762000" y="381000"/>
            <a:ext cx="76962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200" b="1" dirty="0">
                <a:solidFill>
                  <a:srgbClr val="FFFF00"/>
                </a:solidFill>
                <a:effectLst>
                  <a:outerShdw blurRad="38100" dist="38100" dir="2700000" algn="tl">
                    <a:srgbClr val="000000"/>
                  </a:outerShdw>
                </a:effectLst>
                <a:latin typeface="Arial" charset="0"/>
              </a:rPr>
              <a:t>Other recommendations from NFPA 1720 include: </a:t>
            </a:r>
          </a:p>
          <a:p>
            <a:pPr>
              <a:defRPr/>
            </a:pPr>
            <a:r>
              <a:rPr lang="en-US" sz="2200" b="1" dirty="0">
                <a:effectLst>
                  <a:outerShdw blurRad="38100" dist="38100" dir="2700000" algn="tl">
                    <a:srgbClr val="000000"/>
                  </a:outerShdw>
                </a:effectLst>
                <a:latin typeface="Arial" charset="0"/>
              </a:rPr>
              <a:t>1. One individual shall assume the role of incident commander. </a:t>
            </a:r>
          </a:p>
          <a:p>
            <a:pPr>
              <a:defRPr/>
            </a:pPr>
            <a:r>
              <a:rPr lang="en-US" sz="2200" b="1" dirty="0">
                <a:effectLst>
                  <a:outerShdw blurRad="38100" dist="38100" dir="2700000" algn="tl">
                    <a:srgbClr val="000000"/>
                  </a:outerShdw>
                </a:effectLst>
                <a:latin typeface="Arial" charset="0"/>
              </a:rPr>
              <a:t>2. Some type of accountability system shall be used.</a:t>
            </a:r>
          </a:p>
          <a:p>
            <a:pPr>
              <a:defRPr/>
            </a:pPr>
            <a:r>
              <a:rPr lang="en-US" sz="2200" b="1" dirty="0">
                <a:effectLst>
                  <a:outerShdw blurRad="38100" dist="38100" dir="2700000" algn="tl">
                    <a:srgbClr val="000000"/>
                  </a:outerShdw>
                </a:effectLst>
                <a:latin typeface="Arial" charset="0"/>
              </a:rPr>
              <a:t>3. At least four members should be assembled before any interior operations are initiated. Two firefighters should be available outside to assist the two inside. </a:t>
            </a:r>
          </a:p>
          <a:p>
            <a:pPr>
              <a:defRPr/>
            </a:pPr>
            <a:r>
              <a:rPr lang="en-US" sz="2200" b="1" dirty="0">
                <a:effectLst>
                  <a:outerShdw blurRad="38100" dist="38100" dir="2700000" algn="tl">
                    <a:srgbClr val="000000"/>
                  </a:outerShdw>
                </a:effectLst>
                <a:latin typeface="Arial" charset="0"/>
              </a:rPr>
              <a:t>4. There should be the capability of performing other needed activities including: </a:t>
            </a:r>
          </a:p>
          <a:p>
            <a:pPr>
              <a:defRPr/>
            </a:pPr>
            <a:r>
              <a:rPr lang="en-US" sz="2200" b="1" dirty="0">
                <a:effectLst>
                  <a:outerShdw blurRad="38100" dist="38100" dir="2700000" algn="tl">
                    <a:srgbClr val="000000"/>
                  </a:outerShdw>
                </a:effectLst>
                <a:latin typeface="Arial" charset="0"/>
              </a:rPr>
              <a:t>a) fire suppression; </a:t>
            </a:r>
          </a:p>
          <a:p>
            <a:pPr>
              <a:defRPr/>
            </a:pPr>
            <a:r>
              <a:rPr lang="en-US" sz="2200" b="1" dirty="0">
                <a:effectLst>
                  <a:outerShdw blurRad="38100" dist="38100" dir="2700000" algn="tl">
                    <a:srgbClr val="000000"/>
                  </a:outerShdw>
                </a:effectLst>
                <a:latin typeface="Arial" charset="0"/>
              </a:rPr>
              <a:t>b) search and rescue; </a:t>
            </a:r>
          </a:p>
          <a:p>
            <a:pPr>
              <a:defRPr/>
            </a:pPr>
            <a:r>
              <a:rPr lang="en-US" sz="2200" b="1" dirty="0">
                <a:effectLst>
                  <a:outerShdw blurRad="38100" dist="38100" dir="2700000" algn="tl">
                    <a:srgbClr val="000000"/>
                  </a:outerShdw>
                </a:effectLst>
                <a:latin typeface="Arial" charset="0"/>
              </a:rPr>
              <a:t>c) forcible entry; </a:t>
            </a:r>
          </a:p>
          <a:p>
            <a:pPr>
              <a:defRPr/>
            </a:pPr>
            <a:r>
              <a:rPr lang="en-US" sz="2200" b="1" dirty="0">
                <a:effectLst>
                  <a:outerShdw blurRad="38100" dist="38100" dir="2700000" algn="tl">
                    <a:srgbClr val="000000"/>
                  </a:outerShdw>
                </a:effectLst>
                <a:latin typeface="Arial" charset="0"/>
              </a:rPr>
              <a:t>d) ventilation;</a:t>
            </a:r>
          </a:p>
          <a:p>
            <a:pPr>
              <a:defRPr/>
            </a:pPr>
            <a:r>
              <a:rPr lang="en-US" sz="2200" b="1" dirty="0">
                <a:effectLst>
                  <a:outerShdw blurRad="38100" dist="38100" dir="2700000" algn="tl">
                    <a:srgbClr val="000000"/>
                  </a:outerShdw>
                </a:effectLst>
                <a:latin typeface="Arial" charset="0"/>
              </a:rPr>
              <a:t>e) preservation of property;</a:t>
            </a:r>
          </a:p>
          <a:p>
            <a:pPr>
              <a:defRPr/>
            </a:pPr>
            <a:r>
              <a:rPr lang="en-US" sz="2200" b="1" dirty="0">
                <a:effectLst>
                  <a:outerShdw blurRad="38100" dist="38100" dir="2700000" algn="tl">
                    <a:srgbClr val="000000"/>
                  </a:outerShdw>
                </a:effectLst>
                <a:latin typeface="Arial" charset="0"/>
              </a:rPr>
              <a:t>f) accountability of personnel;</a:t>
            </a:r>
          </a:p>
          <a:p>
            <a:pPr>
              <a:defRPr/>
            </a:pPr>
            <a:r>
              <a:rPr lang="en-US" sz="2200" b="1" dirty="0">
                <a:effectLst>
                  <a:outerShdw blurRad="38100" dist="38100" dir="2700000" algn="tl">
                    <a:srgbClr val="000000"/>
                  </a:outerShdw>
                </a:effectLst>
                <a:latin typeface="Arial" charset="0"/>
              </a:rPr>
              <a:t>g) rapid intervention crew; </a:t>
            </a:r>
          </a:p>
          <a:p>
            <a:pPr>
              <a:defRPr/>
            </a:pPr>
            <a:r>
              <a:rPr lang="en-US" sz="2200" b="1" dirty="0">
                <a:effectLst>
                  <a:outerShdw blurRad="38100" dist="38100" dir="2700000" algn="tl">
                    <a:srgbClr val="000000"/>
                  </a:outerShdw>
                </a:effectLst>
                <a:latin typeface="Arial" charset="0"/>
              </a:rPr>
              <a:t>h) other support activities, as needed.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09600" y="457200"/>
            <a:ext cx="83820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a:spcBef>
                <a:spcPct val="50000"/>
              </a:spcBef>
              <a:buFontTx/>
              <a:buChar char="•"/>
              <a:defRPr/>
            </a:pPr>
            <a:r>
              <a:rPr lang="en-US" sz="2400" b="1" dirty="0" smtClean="0">
                <a:effectLst>
                  <a:outerShdw blurRad="38100" dist="38100" dir="2700000" algn="tl">
                    <a:srgbClr val="000000"/>
                  </a:outerShdw>
                </a:effectLst>
              </a:rPr>
              <a:t>Pre Planning</a:t>
            </a:r>
          </a:p>
          <a:p>
            <a:pPr>
              <a:spcBef>
                <a:spcPct val="50000"/>
              </a:spcBef>
              <a:buFontTx/>
              <a:buChar char="•"/>
              <a:defRPr/>
            </a:pPr>
            <a:r>
              <a:rPr lang="en-US" sz="2400" b="1" dirty="0" smtClean="0">
                <a:effectLst>
                  <a:outerShdw blurRad="38100" dist="38100" dir="2700000" algn="tl">
                    <a:srgbClr val="000000"/>
                  </a:outerShdw>
                </a:effectLst>
              </a:rPr>
              <a:t>Special Hazards</a:t>
            </a:r>
          </a:p>
          <a:p>
            <a:pPr>
              <a:spcBef>
                <a:spcPct val="50000"/>
              </a:spcBef>
              <a:buFontTx/>
              <a:buChar char="•"/>
              <a:defRPr/>
            </a:pPr>
            <a:r>
              <a:rPr lang="en-US" sz="2400" b="1" dirty="0" smtClean="0">
                <a:effectLst>
                  <a:outerShdw blurRad="38100" dist="38100" dir="2700000" algn="tl">
                    <a:srgbClr val="000000"/>
                  </a:outerShdw>
                </a:effectLst>
              </a:rPr>
              <a:t>Closest water supply and flow</a:t>
            </a:r>
          </a:p>
          <a:p>
            <a:pPr>
              <a:spcBef>
                <a:spcPct val="50000"/>
              </a:spcBef>
              <a:buFontTx/>
              <a:buChar char="•"/>
              <a:defRPr/>
            </a:pPr>
            <a:r>
              <a:rPr lang="en-US" sz="2400" b="1" dirty="0" smtClean="0">
                <a:effectLst>
                  <a:outerShdw blurRad="38100" dist="38100" dir="2700000" algn="tl">
                    <a:srgbClr val="000000"/>
                  </a:outerShdw>
                </a:effectLst>
              </a:rPr>
              <a:t>Access to location &amp; water in winter, spring &amp; fall</a:t>
            </a:r>
          </a:p>
          <a:p>
            <a:pPr>
              <a:spcBef>
                <a:spcPct val="50000"/>
              </a:spcBef>
              <a:buFontTx/>
              <a:buChar char="•"/>
              <a:defRPr/>
            </a:pPr>
            <a:r>
              <a:rPr lang="en-US" sz="2400" b="1" dirty="0" smtClean="0">
                <a:effectLst>
                  <a:outerShdw blurRad="38100" dist="38100" dir="2700000" algn="tl">
                    <a:srgbClr val="000000"/>
                  </a:outerShdw>
                </a:effectLst>
              </a:rPr>
              <a:t>Ventilation points – pre-planned</a:t>
            </a:r>
          </a:p>
          <a:p>
            <a:pPr>
              <a:spcBef>
                <a:spcPct val="50000"/>
              </a:spcBef>
              <a:buFontTx/>
              <a:buChar char="•"/>
              <a:defRPr/>
            </a:pPr>
            <a:r>
              <a:rPr lang="en-US" sz="2400" b="1" dirty="0" smtClean="0">
                <a:effectLst>
                  <a:outerShdw blurRad="38100" dist="38100" dir="2700000" algn="tl">
                    <a:srgbClr val="000000"/>
                  </a:outerShdw>
                </a:effectLst>
              </a:rPr>
              <a:t>Possible fire load or contents</a:t>
            </a:r>
          </a:p>
          <a:p>
            <a:pPr>
              <a:spcBef>
                <a:spcPct val="50000"/>
              </a:spcBef>
              <a:buFontTx/>
              <a:buChar char="•"/>
              <a:defRPr/>
            </a:pPr>
            <a:r>
              <a:rPr lang="en-US" sz="2400" b="1" dirty="0" smtClean="0">
                <a:effectLst>
                  <a:outerShdw blurRad="38100" dist="38100" dir="2700000" algn="tl">
                    <a:srgbClr val="000000"/>
                  </a:outerShdw>
                </a:effectLst>
              </a:rPr>
              <a:t>Construction of building &amp; age</a:t>
            </a:r>
          </a:p>
          <a:p>
            <a:pPr>
              <a:spcBef>
                <a:spcPct val="50000"/>
              </a:spcBef>
              <a:buFontTx/>
              <a:buChar char="•"/>
              <a:defRPr/>
            </a:pPr>
            <a:r>
              <a:rPr lang="en-US" sz="2400" b="1" dirty="0" smtClean="0">
                <a:effectLst>
                  <a:outerShdw blurRad="38100" dist="38100" dir="2700000" algn="tl">
                    <a:srgbClr val="000000"/>
                  </a:outerShdw>
                </a:effectLst>
              </a:rPr>
              <a:t>Change of building use</a:t>
            </a:r>
          </a:p>
          <a:p>
            <a:pPr>
              <a:spcBef>
                <a:spcPct val="50000"/>
              </a:spcBef>
              <a:buFontTx/>
              <a:buChar char="•"/>
              <a:defRPr/>
            </a:pPr>
            <a:r>
              <a:rPr lang="en-US" sz="2400" b="1" dirty="0" smtClean="0">
                <a:effectLst>
                  <a:outerShdw blurRad="38100" dist="38100" dir="2700000" algn="tl">
                    <a:srgbClr val="000000"/>
                  </a:outerShdw>
                </a:effectLst>
              </a:rPr>
              <a:t>Security &amp; extinguishment systems?</a:t>
            </a:r>
          </a:p>
          <a:p>
            <a:pPr>
              <a:spcBef>
                <a:spcPct val="50000"/>
              </a:spcBef>
              <a:buFontTx/>
              <a:buChar char="•"/>
              <a:defRPr/>
            </a:pPr>
            <a:endParaRPr lang="en-US" sz="2400" b="1" dirty="0"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609600" y="304800"/>
            <a:ext cx="7620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n-US" sz="4000" b="1" dirty="0">
                <a:solidFill>
                  <a:srgbClr val="FFFFFF"/>
                </a:solidFill>
                <a:effectLst>
                  <a:outerShdw blurRad="38100" dist="38100" dir="2700000" algn="tl">
                    <a:srgbClr val="000000"/>
                  </a:outerShdw>
                </a:effectLst>
                <a:latin typeface="Times New Roman" pitchFamily="18" charset="0"/>
              </a:rPr>
              <a:t>Building Construction and Pre-Planning!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447800"/>
          </a:xfrm>
        </p:spPr>
        <p:txBody>
          <a:bodyPr/>
          <a:lstStyle/>
          <a:p>
            <a:pPr eaLnBrk="1" hangingPunct="1">
              <a:defRPr/>
            </a:pPr>
            <a:r>
              <a:rPr lang="en-US" sz="4200" b="1" dirty="0" smtClean="0">
                <a:solidFill>
                  <a:schemeClr val="accent1"/>
                </a:solidFill>
              </a:rPr>
              <a:t>While performing size-up, the incident priorities are:</a:t>
            </a:r>
            <a:endParaRPr lang="en-US" sz="3600" dirty="0" smtClean="0">
              <a:solidFill>
                <a:schemeClr val="accent1"/>
              </a:solidFill>
            </a:endParaRPr>
          </a:p>
        </p:txBody>
      </p:sp>
      <p:sp>
        <p:nvSpPr>
          <p:cNvPr id="12291" name="Rectangle 3"/>
          <p:cNvSpPr>
            <a:spLocks noGrp="1" noChangeArrowheads="1"/>
          </p:cNvSpPr>
          <p:nvPr>
            <p:ph type="body" idx="1"/>
          </p:nvPr>
        </p:nvSpPr>
        <p:spPr>
          <a:xfrm>
            <a:off x="457200" y="1981200"/>
            <a:ext cx="8226425" cy="4497388"/>
          </a:xfrm>
        </p:spPr>
        <p:txBody>
          <a:bodyPr/>
          <a:lstStyle/>
          <a:p>
            <a:pPr eaLnBrk="1" hangingPunct="1">
              <a:defRPr/>
            </a:pPr>
            <a:r>
              <a:rPr lang="en-US" sz="3600" b="1" dirty="0" smtClean="0">
                <a:solidFill>
                  <a:srgbClr val="FFFFFF"/>
                </a:solidFill>
              </a:rPr>
              <a:t>FIREFIGHTER SAFETY </a:t>
            </a:r>
          </a:p>
          <a:p>
            <a:pPr eaLnBrk="1" hangingPunct="1">
              <a:defRPr/>
            </a:pPr>
            <a:r>
              <a:rPr lang="en-US" sz="3600" b="1" dirty="0" smtClean="0">
                <a:solidFill>
                  <a:srgbClr val="FFFFFF"/>
                </a:solidFill>
              </a:rPr>
              <a:t>CIVILIAN SAFETY</a:t>
            </a:r>
          </a:p>
          <a:p>
            <a:pPr eaLnBrk="1" hangingPunct="1">
              <a:defRPr/>
            </a:pPr>
            <a:r>
              <a:rPr lang="en-US" sz="3600" b="1" dirty="0" smtClean="0">
                <a:solidFill>
                  <a:srgbClr val="FFFFFF"/>
                </a:solidFill>
              </a:rPr>
              <a:t>INCIDENT STABILIZATION</a:t>
            </a:r>
          </a:p>
          <a:p>
            <a:pPr eaLnBrk="1" hangingPunct="1">
              <a:defRPr/>
            </a:pPr>
            <a:r>
              <a:rPr lang="en-US" sz="3600" b="1" dirty="0" smtClean="0">
                <a:solidFill>
                  <a:srgbClr val="FFFFFF"/>
                </a:solidFill>
              </a:rPr>
              <a:t>PROPERTY CONSERVATION</a:t>
            </a:r>
          </a:p>
          <a:p>
            <a:pPr eaLnBrk="1" hangingPunct="1">
              <a:buFont typeface="Wingdings" pitchFamily="2" charset="2"/>
              <a:buNone/>
              <a:defRPr/>
            </a:pPr>
            <a:r>
              <a:rPr lang="en-US" sz="3600" b="1" dirty="0" smtClean="0">
                <a:solidFill>
                  <a:srgbClr val="FFFFFF"/>
                </a:solidFill>
              </a:rPr>
              <a:t>   </a:t>
            </a:r>
            <a:r>
              <a:rPr lang="en-US" sz="3700" b="1" i="1" u="sng" dirty="0" smtClean="0">
                <a:solidFill>
                  <a:srgbClr val="FFFFFF"/>
                </a:solidFill>
              </a:rPr>
              <a:t>These priorities NEVER change and must be considered at every alarm!</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22" dur="500"/>
                                        <p:tgtEl>
                                          <p:spTgt spid="122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checkerboard(across)">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457200" y="457200"/>
            <a:ext cx="82296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n-US" sz="4400" b="1" i="1" dirty="0">
                <a:solidFill>
                  <a:schemeClr val="tx2"/>
                </a:solidFill>
                <a:effectLst>
                  <a:outerShdw blurRad="38100" dist="38100" dir="2700000" algn="tl">
                    <a:srgbClr val="000000"/>
                  </a:outerShdw>
                </a:effectLst>
                <a:latin typeface="Times New Roman" pitchFamily="18" charset="0"/>
              </a:rPr>
              <a:t>Size-up should answer:</a:t>
            </a:r>
            <a:endParaRPr lang="en-US" sz="4400" b="1" dirty="0">
              <a:solidFill>
                <a:schemeClr val="tx2"/>
              </a:solidFill>
              <a:effectLst>
                <a:outerShdw blurRad="38100" dist="38100" dir="2700000" algn="tl">
                  <a:srgbClr val="000000"/>
                </a:outerShdw>
              </a:effectLst>
              <a:latin typeface="Times New Roman" pitchFamily="18" charset="0"/>
            </a:endParaRPr>
          </a:p>
          <a:p>
            <a:pPr algn="ctr">
              <a:spcBef>
                <a:spcPct val="50000"/>
              </a:spcBef>
              <a:defRPr/>
            </a:pPr>
            <a:r>
              <a:rPr lang="en-US" sz="3600" b="1" dirty="0">
                <a:solidFill>
                  <a:srgbClr val="FFFFFF"/>
                </a:solidFill>
                <a:effectLst>
                  <a:outerShdw blurRad="38100" dist="38100" dir="2700000" algn="tl">
                    <a:srgbClr val="000000"/>
                  </a:outerShdw>
                </a:effectLst>
                <a:latin typeface="Times New Roman" pitchFamily="18" charset="0"/>
              </a:rPr>
              <a:t>What have we got? What is burning? Where can it go? What is exposed? How are we going to stop  or contain it?</a:t>
            </a:r>
          </a:p>
          <a:p>
            <a:pPr algn="ctr">
              <a:spcBef>
                <a:spcPct val="50000"/>
              </a:spcBef>
              <a:defRPr/>
            </a:pPr>
            <a:r>
              <a:rPr lang="en-US" sz="3600" b="1" dirty="0">
                <a:solidFill>
                  <a:srgbClr val="FFFFFF"/>
                </a:solidFill>
                <a:effectLst>
                  <a:outerShdw blurRad="38100" dist="38100" dir="2700000" algn="tl">
                    <a:srgbClr val="000000"/>
                  </a:outerShdw>
                </a:effectLst>
                <a:latin typeface="Times New Roman"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8001000" cy="5386090"/>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hlinkClick r:id="rId2"/>
              </a:rPr>
              <a:t>Bedford Hills </a:t>
            </a:r>
            <a:r>
              <a:rPr lang="en-US" sz="2400" b="1" dirty="0" smtClean="0">
                <a:effectLst>
                  <a:outerShdw blurRad="38100" dist="38100" dir="2700000" algn="tl">
                    <a:srgbClr val="000000">
                      <a:alpha val="43137"/>
                    </a:srgbClr>
                  </a:outerShdw>
                </a:effectLst>
                <a:hlinkClick r:id="rId2"/>
              </a:rPr>
              <a:t>Firefighter </a:t>
            </a:r>
            <a:r>
              <a:rPr lang="en-US" sz="2400" b="1" dirty="0">
                <a:effectLst>
                  <a:outerShdw blurRad="38100" dist="38100" dir="2700000" algn="tl">
                    <a:srgbClr val="000000">
                      <a:alpha val="43137"/>
                    </a:srgbClr>
                  </a:outerShdw>
                </a:effectLst>
                <a:hlinkClick r:id="rId2"/>
              </a:rPr>
              <a:t>trapped as roof collapses</a:t>
            </a:r>
            <a:r>
              <a:rPr lang="en-US" sz="2400" b="1" dirty="0">
                <a:effectLst>
                  <a:outerShdw blurRad="38100" dist="38100" dir="2700000" algn="tl">
                    <a:srgbClr val="000000">
                      <a:alpha val="43137"/>
                    </a:srgbClr>
                  </a:outerShdw>
                </a:effectLst>
              </a:rPr>
              <a:t> </a:t>
            </a:r>
          </a:p>
          <a:p>
            <a:pPr algn="just"/>
            <a:r>
              <a:rPr lang="en-US" sz="2400" dirty="0">
                <a:effectLst>
                  <a:outerShdw blurRad="38100" dist="38100" dir="2700000" algn="tl">
                    <a:srgbClr val="000000">
                      <a:alpha val="43137"/>
                    </a:srgbClr>
                  </a:outerShdw>
                </a:effectLst>
              </a:rPr>
              <a:t>A three-alarm fire in Bedford Hills gutted an unoccupied 3,000-square-foot ranch house </a:t>
            </a:r>
            <a:r>
              <a:rPr lang="en-US" sz="2400" dirty="0" smtClean="0">
                <a:effectLst>
                  <a:outerShdw blurRad="38100" dist="38100" dir="2700000" algn="tl">
                    <a:srgbClr val="000000">
                      <a:alpha val="43137"/>
                    </a:srgbClr>
                  </a:outerShdw>
                </a:effectLst>
              </a:rPr>
              <a:t>burning </a:t>
            </a:r>
            <a:r>
              <a:rPr lang="en-US" sz="2400" dirty="0">
                <a:effectLst>
                  <a:outerShdw blurRad="38100" dist="38100" dir="2700000" algn="tl">
                    <a:srgbClr val="000000">
                      <a:alpha val="43137"/>
                    </a:srgbClr>
                  </a:outerShdw>
                </a:effectLst>
              </a:rPr>
              <a:t>for hours and injuring several firefighters, including one who was briefly trapped after the roof collapsed. </a:t>
            </a:r>
            <a:r>
              <a:rPr lang="en-US" sz="2400" dirty="0" smtClean="0">
                <a:effectLst>
                  <a:outerShdw blurRad="38100" dist="38100" dir="2700000" algn="tl">
                    <a:srgbClr val="000000">
                      <a:alpha val="43137"/>
                    </a:srgbClr>
                  </a:outerShdw>
                </a:effectLst>
              </a:rPr>
              <a:t>"</a:t>
            </a:r>
            <a:r>
              <a:rPr lang="en-US" sz="2400" dirty="0">
                <a:effectLst>
                  <a:outerShdw blurRad="38100" dist="38100" dir="2700000" algn="tl">
                    <a:srgbClr val="000000">
                      <a:alpha val="43137"/>
                    </a:srgbClr>
                  </a:outerShdw>
                </a:effectLst>
              </a:rPr>
              <a:t>The house was well-engulfed, well-advanced upon our arrival," </a:t>
            </a:r>
            <a:r>
              <a:rPr lang="en-US" sz="2400" dirty="0" smtClean="0">
                <a:effectLst>
                  <a:outerShdw blurRad="38100" dist="38100" dir="2700000" algn="tl">
                    <a:srgbClr val="000000">
                      <a:alpha val="43137"/>
                    </a:srgbClr>
                  </a:outerShdw>
                </a:effectLst>
              </a:rPr>
              <a:t>Up </a:t>
            </a:r>
            <a:r>
              <a:rPr lang="en-US" sz="2400" dirty="0">
                <a:effectLst>
                  <a:outerShdw blurRad="38100" dist="38100" dir="2700000" algn="tl">
                    <a:srgbClr val="000000">
                      <a:alpha val="43137"/>
                    </a:srgbClr>
                  </a:outerShdw>
                </a:effectLst>
              </a:rPr>
              <a:t>to 75 firefighters poured water on the four-bedroom </a:t>
            </a:r>
            <a:r>
              <a:rPr lang="en-US" sz="2400" dirty="0" smtClean="0">
                <a:effectLst>
                  <a:outerShdw blurRad="38100" dist="38100" dir="2700000" algn="tl">
                    <a:srgbClr val="000000">
                      <a:alpha val="43137"/>
                    </a:srgbClr>
                  </a:outerShdw>
                </a:effectLst>
              </a:rPr>
              <a:t>house. A </a:t>
            </a:r>
            <a:r>
              <a:rPr lang="en-US" sz="2400" dirty="0">
                <a:effectLst>
                  <a:outerShdw blurRad="38100" dist="38100" dir="2700000" algn="tl">
                    <a:srgbClr val="000000">
                      <a:alpha val="43137"/>
                    </a:srgbClr>
                  </a:outerShdw>
                </a:effectLst>
              </a:rPr>
              <a:t>few hours after firefighters arrived the blaze was under control, but not before a roof collapse near the "tail end" of the </a:t>
            </a:r>
            <a:r>
              <a:rPr lang="en-US" sz="2400" dirty="0" smtClean="0">
                <a:effectLst>
                  <a:outerShdw blurRad="38100" dist="38100" dir="2700000" algn="tl">
                    <a:srgbClr val="000000">
                      <a:alpha val="43137"/>
                    </a:srgbClr>
                  </a:outerShdw>
                </a:effectLst>
              </a:rPr>
              <a:t>operation. One firefighter who was trapped under he roof that fell had </a:t>
            </a:r>
            <a:r>
              <a:rPr lang="en-US" sz="2400" dirty="0">
                <a:effectLst>
                  <a:outerShdw blurRad="38100" dist="38100" dir="2700000" algn="tl">
                    <a:srgbClr val="000000">
                      <a:alpha val="43137"/>
                    </a:srgbClr>
                  </a:outerShdw>
                </a:effectLst>
              </a:rPr>
              <a:t>to be taken to the hospital with </a:t>
            </a:r>
            <a:r>
              <a:rPr lang="en-US" sz="2400" dirty="0" smtClean="0">
                <a:effectLst>
                  <a:outerShdw blurRad="38100" dist="38100" dir="2700000" algn="tl">
                    <a:srgbClr val="000000">
                      <a:alpha val="43137"/>
                    </a:srgbClr>
                  </a:outerShdw>
                </a:effectLst>
              </a:rPr>
              <a:t>burns.</a:t>
            </a:r>
          </a:p>
          <a:p>
            <a:endParaRPr lang="en-US" sz="2400" dirty="0">
              <a:effectLst>
                <a:outerShdw blurRad="38100" dist="38100" dir="2700000" algn="tl">
                  <a:srgbClr val="000000">
                    <a:alpha val="43137"/>
                  </a:srgbClr>
                </a:outerShdw>
              </a:effectLst>
            </a:endParaRPr>
          </a:p>
          <a:p>
            <a:pPr algn="ctr"/>
            <a:r>
              <a:rPr lang="en-US" sz="3200" dirty="0" smtClean="0">
                <a:solidFill>
                  <a:srgbClr val="FF9933"/>
                </a:solidFill>
                <a:effectLst>
                  <a:outerShdw blurRad="38100" dist="38100" dir="2700000" algn="tl">
                    <a:srgbClr val="000000">
                      <a:alpha val="43137"/>
                    </a:srgbClr>
                  </a:outerShdw>
                </a:effectLst>
              </a:rPr>
              <a:t>Aggressive or Stupid?</a:t>
            </a:r>
            <a:endParaRPr lang="en-US" sz="3200" dirty="0">
              <a:solidFill>
                <a:srgbClr val="FF993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965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848600" cy="6001643"/>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A </a:t>
            </a:r>
            <a:r>
              <a:rPr lang="en-US" sz="3200" b="1" dirty="0">
                <a:effectLst>
                  <a:outerShdw blurRad="38100" dist="38100" dir="2700000" algn="tl">
                    <a:srgbClr val="000000">
                      <a:alpha val="43137"/>
                    </a:srgbClr>
                  </a:outerShdw>
                </a:effectLst>
              </a:rPr>
              <a:t>fire in a one-story ranch home in Texas claimed the lives of two fire fighters.  Sustained high winds occurred during the incident.  The winds caused a rapid change in the dynamics of the fire after the failure of a large section of glass in the rear of the house. </a:t>
            </a:r>
            <a:r>
              <a:rPr lang="en-US" sz="3200" b="1" dirty="0" smtClean="0">
                <a:effectLst>
                  <a:outerShdw blurRad="38100" dist="38100" dir="2700000" algn="tl">
                    <a:srgbClr val="000000">
                      <a:alpha val="43137"/>
                    </a:srgbClr>
                  </a:outerShdw>
                </a:effectLst>
              </a:rPr>
              <a:t> </a:t>
            </a:r>
            <a:r>
              <a:rPr lang="en-US" sz="3200" b="1" i="1" dirty="0" smtClean="0">
                <a:solidFill>
                  <a:srgbClr val="FFFF00"/>
                </a:solidFill>
                <a:effectLst>
                  <a:outerShdw blurRad="38100" dist="38100" dir="2700000" algn="tl">
                    <a:srgbClr val="000000">
                      <a:alpha val="43137"/>
                    </a:srgbClr>
                  </a:outerShdw>
                </a:effectLst>
              </a:rPr>
              <a:t>They were fighting the fire against the wind. HAVE THE WIND AT YOUR BACK TO STAY ALIVE! </a:t>
            </a:r>
            <a:endParaRPr lang="en-US" sz="3200" b="1" i="1" dirty="0">
              <a:solidFill>
                <a:srgbClr val="FFFF00"/>
              </a:solidFill>
              <a:effectLst>
                <a:outerShdw blurRad="38100" dist="38100" dir="2700000" algn="tl">
                  <a:srgbClr val="000000">
                    <a:alpha val="43137"/>
                  </a:srgbClr>
                </a:outerShdw>
              </a:effectLst>
            </a:endParaRPr>
          </a:p>
          <a:p>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6479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77200" cy="5262979"/>
          </a:xfrm>
          <a:prstGeom prst="rect">
            <a:avLst/>
          </a:prstGeom>
          <a:noFill/>
        </p:spPr>
        <p:txBody>
          <a:bodyPr wrap="square" rtlCol="0">
            <a:spAutoFit/>
          </a:bodyPr>
          <a:lstStyle/>
          <a:p>
            <a:pPr algn="just"/>
            <a:r>
              <a:rPr lang="en-US" sz="2800" b="1" dirty="0" smtClean="0">
                <a:effectLst>
                  <a:outerShdw blurRad="38100" dist="38100" dir="2700000" algn="tl">
                    <a:srgbClr val="000000">
                      <a:alpha val="43137"/>
                    </a:srgbClr>
                  </a:outerShdw>
                </a:effectLst>
              </a:rPr>
              <a:t>Applying </a:t>
            </a:r>
            <a:r>
              <a:rPr lang="en-US" sz="2800" b="1" dirty="0">
                <a:effectLst>
                  <a:outerShdw blurRad="38100" dist="38100" dir="2700000" algn="tl">
                    <a:srgbClr val="000000">
                      <a:alpha val="43137"/>
                    </a:srgbClr>
                  </a:outerShdw>
                </a:effectLst>
              </a:rPr>
              <a:t>water from the exterior, into the upwind side of the structure can have a significant impact on controlling the fire prior to beginning interior operations.  </a:t>
            </a:r>
            <a:r>
              <a:rPr lang="en-US" sz="2800" b="1" dirty="0">
                <a:solidFill>
                  <a:srgbClr val="FFFF00"/>
                </a:solidFill>
                <a:effectLst>
                  <a:outerShdw blurRad="38100" dist="38100" dir="2700000" algn="tl">
                    <a:srgbClr val="000000">
                      <a:alpha val="43137"/>
                    </a:srgbClr>
                  </a:outerShdw>
                </a:effectLst>
              </a:rPr>
              <a:t>It should be made clear that in a wind-driven fire, it is most important to use the wind to your advantage and attack the fire from the upwind side of the structure, especially if the upwind side is the burned side.</a:t>
            </a:r>
            <a:r>
              <a:rPr lang="en-US" sz="2800" b="1" dirty="0">
                <a:effectLst>
                  <a:outerShdw blurRad="38100" dist="38100" dir="2700000" algn="tl">
                    <a:srgbClr val="000000">
                      <a:alpha val="43137"/>
                    </a:srgbClr>
                  </a:outerShdw>
                </a:effectLst>
              </a:rPr>
              <a:t>  Interior operations need to be aware of potentially rapidly changing conditions.</a:t>
            </a:r>
          </a:p>
          <a:p>
            <a:pPr algn="just"/>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2310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5800" y="762000"/>
            <a:ext cx="7772400" cy="518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b="1" i="1" dirty="0">
                <a:effectLst>
                  <a:outerShdw blurRad="38100" dist="38100" dir="2700000" algn="tl">
                    <a:srgbClr val="000000"/>
                  </a:outerShdw>
                </a:effectLst>
                <a:latin typeface="Arial" charset="0"/>
              </a:rPr>
              <a:t>WHY DO WE VENTILATE?</a:t>
            </a:r>
          </a:p>
          <a:p>
            <a:pPr>
              <a:spcBef>
                <a:spcPct val="50000"/>
              </a:spcBef>
              <a:buFontTx/>
              <a:buChar char="•"/>
              <a:defRPr/>
            </a:pPr>
            <a:r>
              <a:rPr lang="en-US" dirty="0">
                <a:latin typeface="Arial" charset="0"/>
              </a:rPr>
              <a:t> </a:t>
            </a:r>
            <a:r>
              <a:rPr lang="en-US" sz="2400" b="1" dirty="0">
                <a:effectLst>
                  <a:outerShdw blurRad="38100" dist="38100" dir="2700000" algn="tl">
                    <a:srgbClr val="000000"/>
                  </a:outerShdw>
                </a:effectLst>
                <a:latin typeface="Arial" charset="0"/>
              </a:rPr>
              <a:t>Remove heat, smoke and gases</a:t>
            </a:r>
          </a:p>
          <a:p>
            <a:pPr>
              <a:spcBef>
                <a:spcPct val="50000"/>
              </a:spcBef>
              <a:buFontTx/>
              <a:buChar char="•"/>
              <a:defRPr/>
            </a:pPr>
            <a:r>
              <a:rPr lang="en-US" sz="2400" b="1" dirty="0">
                <a:effectLst>
                  <a:outerShdw blurRad="38100" dist="38100" dir="2700000" algn="tl">
                    <a:srgbClr val="000000"/>
                  </a:outerShdw>
                </a:effectLst>
                <a:latin typeface="Arial" charset="0"/>
              </a:rPr>
              <a:t> Make the atmosphere more people friendly</a:t>
            </a:r>
          </a:p>
          <a:p>
            <a:pPr>
              <a:spcBef>
                <a:spcPct val="50000"/>
              </a:spcBef>
              <a:buFontTx/>
              <a:buChar char="•"/>
              <a:defRPr/>
            </a:pPr>
            <a:r>
              <a:rPr lang="en-US" sz="2400" b="1" dirty="0">
                <a:effectLst>
                  <a:outerShdw blurRad="38100" dist="38100" dir="2700000" algn="tl">
                    <a:srgbClr val="000000"/>
                  </a:outerShdw>
                </a:effectLst>
                <a:latin typeface="Arial" charset="0"/>
              </a:rPr>
              <a:t> Better visibility for everyone</a:t>
            </a:r>
          </a:p>
          <a:p>
            <a:pPr>
              <a:spcBef>
                <a:spcPct val="50000"/>
              </a:spcBef>
              <a:buFontTx/>
              <a:buChar char="•"/>
              <a:defRPr/>
            </a:pPr>
            <a:r>
              <a:rPr lang="en-US" sz="2400" b="1" dirty="0">
                <a:effectLst>
                  <a:outerShdw blurRad="38100" dist="38100" dir="2700000" algn="tl">
                    <a:srgbClr val="000000"/>
                  </a:outerShdw>
                </a:effectLst>
                <a:latin typeface="Arial" charset="0"/>
              </a:rPr>
              <a:t> Allow quicker access to the fire</a:t>
            </a:r>
          </a:p>
          <a:p>
            <a:pPr>
              <a:spcBef>
                <a:spcPct val="50000"/>
              </a:spcBef>
              <a:buFontTx/>
              <a:buChar char="•"/>
              <a:defRPr/>
            </a:pPr>
            <a:endParaRPr lang="en-US" sz="2400" b="1" dirty="0">
              <a:effectLst>
                <a:outerShdw blurRad="38100" dist="38100" dir="2700000" algn="tl">
                  <a:srgbClr val="000000"/>
                </a:outerShdw>
              </a:effectLst>
              <a:latin typeface="Arial" charset="0"/>
            </a:endParaRPr>
          </a:p>
          <a:p>
            <a:pPr>
              <a:spcBef>
                <a:spcPct val="50000"/>
              </a:spcBef>
              <a:buFontTx/>
              <a:buChar char="•"/>
              <a:defRPr/>
            </a:pPr>
            <a:r>
              <a:rPr lang="en-US" dirty="0">
                <a:latin typeface="Arial" charset="0"/>
              </a:rPr>
              <a:t> </a:t>
            </a:r>
            <a:r>
              <a:rPr lang="en-US" sz="2800" b="1" i="1" dirty="0">
                <a:effectLst>
                  <a:outerShdw blurRad="38100" dist="38100" dir="2700000" algn="tl">
                    <a:srgbClr val="000000"/>
                  </a:outerShdw>
                </a:effectLst>
                <a:latin typeface="Arial" charset="0"/>
              </a:rPr>
              <a:t>Must be done in a systematic, coordinated manner – NOT DONE COORRECTLY CAN GET YOU KILLED AND DO A LOT MORE PROPERTY DAMAGE….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620000" cy="6063198"/>
          </a:xfrm>
          <a:prstGeom prst="rect">
            <a:avLst/>
          </a:prstGeom>
          <a:noFill/>
        </p:spPr>
        <p:txBody>
          <a:bodyPr wrap="square" rtlCol="0">
            <a:spAutoFit/>
          </a:bodyPr>
          <a:lstStyle/>
          <a:p>
            <a:pPr algn="just"/>
            <a:r>
              <a:rPr lang="en-US" sz="2400" b="1" dirty="0" smtClean="0">
                <a:solidFill>
                  <a:srgbClr val="FFFF00"/>
                </a:solidFill>
                <a:effectLst>
                  <a:outerShdw blurRad="38100" dist="38100" dir="2700000" algn="tl">
                    <a:srgbClr val="000000">
                      <a:alpha val="43137"/>
                    </a:srgbClr>
                  </a:outerShdw>
                </a:effectLst>
              </a:rPr>
              <a:t>IT IS TIME TO RETHINK HOW WE FIGHT FIRES!</a:t>
            </a:r>
            <a:endParaRPr lang="en-US" sz="2400" b="1" dirty="0">
              <a:effectLst>
                <a:outerShdw blurRad="38100" dist="38100" dir="2700000" algn="tl">
                  <a:srgbClr val="000000">
                    <a:alpha val="43137"/>
                  </a:srgbClr>
                </a:outerShdw>
              </a:effectLst>
            </a:endParaRPr>
          </a:p>
          <a:p>
            <a:pPr algn="just"/>
            <a:r>
              <a:rPr lang="en-US" sz="2800" b="1" dirty="0" smtClean="0">
                <a:effectLst>
                  <a:outerShdw blurRad="38100" dist="38100" dir="2700000" algn="tl">
                    <a:srgbClr val="000000">
                      <a:alpha val="43137"/>
                    </a:srgbClr>
                  </a:outerShdw>
                </a:effectLst>
              </a:rPr>
              <a:t>limited </a:t>
            </a:r>
            <a:r>
              <a:rPr lang="en-US" sz="2800" b="1" dirty="0">
                <a:effectLst>
                  <a:outerShdw blurRad="38100" dist="38100" dir="2700000" algn="tl">
                    <a:srgbClr val="000000">
                      <a:alpha val="43137"/>
                    </a:srgbClr>
                  </a:outerShdw>
                </a:effectLst>
              </a:rPr>
              <a:t>staffing is a reality for many </a:t>
            </a:r>
            <a:r>
              <a:rPr lang="en-US" sz="2800" b="1" dirty="0" smtClean="0">
                <a:effectLst>
                  <a:outerShdw blurRad="38100" dist="38100" dir="2700000" algn="tl">
                    <a:srgbClr val="000000">
                      <a:alpha val="43137"/>
                    </a:srgbClr>
                  </a:outerShdw>
                </a:effectLst>
              </a:rPr>
              <a:t>FD. Firefighters </a:t>
            </a:r>
            <a:r>
              <a:rPr lang="en-US" sz="2800" b="1" dirty="0">
                <a:effectLst>
                  <a:outerShdw blurRad="38100" dist="38100" dir="2700000" algn="tl">
                    <a:srgbClr val="000000">
                      <a:alpha val="43137"/>
                    </a:srgbClr>
                  </a:outerShdw>
                </a:effectLst>
              </a:rPr>
              <a:t>find themselves leaving the station </a:t>
            </a:r>
            <a:r>
              <a:rPr lang="en-US" sz="2800" b="1" dirty="0" smtClean="0">
                <a:effectLst>
                  <a:outerShdw blurRad="38100" dist="38100" dir="2700000" algn="tl">
                    <a:srgbClr val="000000">
                      <a:alpha val="43137"/>
                    </a:srgbClr>
                  </a:outerShdw>
                </a:effectLst>
              </a:rPr>
              <a:t>with </a:t>
            </a:r>
            <a:r>
              <a:rPr lang="en-US" sz="2800" b="1" dirty="0">
                <a:effectLst>
                  <a:outerShdw blurRad="38100" dist="38100" dir="2700000" algn="tl">
                    <a:srgbClr val="000000">
                      <a:alpha val="43137"/>
                    </a:srgbClr>
                  </a:outerShdw>
                </a:effectLst>
              </a:rPr>
              <a:t>two firefighters aboard. </a:t>
            </a:r>
            <a:r>
              <a:rPr lang="en-US" sz="2800" b="1" i="1" dirty="0" smtClean="0">
                <a:solidFill>
                  <a:srgbClr val="FFFF00"/>
                </a:solidFill>
                <a:effectLst>
                  <a:outerShdw blurRad="38100" dist="38100" dir="2700000" algn="tl">
                    <a:srgbClr val="000000">
                      <a:alpha val="43137"/>
                    </a:srgbClr>
                  </a:outerShdw>
                </a:effectLst>
              </a:rPr>
              <a:t>Put the fire </a:t>
            </a:r>
            <a:r>
              <a:rPr lang="en-US" sz="2800" b="1" i="1" dirty="0" smtClean="0">
                <a:solidFill>
                  <a:srgbClr val="FFFF00"/>
                </a:solidFill>
                <a:effectLst>
                  <a:outerShdw blurRad="38100" dist="38100" dir="2700000" algn="tl">
                    <a:srgbClr val="000000">
                      <a:alpha val="43137"/>
                    </a:srgbClr>
                  </a:outerShdw>
                </a:effectLst>
              </a:rPr>
              <a:t>out </a:t>
            </a:r>
            <a:r>
              <a:rPr lang="en-US" sz="2800" b="1" i="1" dirty="0" smtClean="0">
                <a:solidFill>
                  <a:srgbClr val="FFFF00"/>
                </a:solidFill>
                <a:effectLst>
                  <a:outerShdw blurRad="38100" dist="38100" dir="2700000" algn="tl">
                    <a:srgbClr val="000000">
                      <a:alpha val="43137"/>
                    </a:srgbClr>
                  </a:outerShdw>
                </a:effectLst>
              </a:rPr>
              <a:t>FIRST, everything gets better after that takes place. Can you hit the fire from the outside?</a:t>
            </a:r>
            <a:endParaRPr lang="en-US" sz="2800" b="1" dirty="0">
              <a:effectLst>
                <a:outerShdw blurRad="38100" dist="38100" dir="2700000" algn="tl">
                  <a:srgbClr val="000000">
                    <a:alpha val="43137"/>
                  </a:srgbClr>
                </a:outerShdw>
              </a:effectLst>
            </a:endParaRPr>
          </a:p>
          <a:p>
            <a:pPr algn="just"/>
            <a:r>
              <a:rPr lang="en-US" sz="2800" b="1" dirty="0">
                <a:effectLst>
                  <a:outerShdw blurRad="38100" dist="38100" dir="2700000" algn="tl">
                    <a:srgbClr val="000000">
                      <a:alpha val="43137"/>
                    </a:srgbClr>
                  </a:outerShdw>
                </a:effectLst>
              </a:rPr>
              <a:t>The new research demonstrates that our fears of pushing fire by way of a window attack are unfounded. </a:t>
            </a:r>
            <a:r>
              <a:rPr lang="en-US" sz="2800" b="1" dirty="0" smtClean="0">
                <a:effectLst>
                  <a:outerShdw blurRad="38100" dist="38100" dir="2700000" algn="tl">
                    <a:srgbClr val="000000">
                      <a:alpha val="43137"/>
                    </a:srgbClr>
                  </a:outerShdw>
                </a:effectLst>
              </a:rPr>
              <a:t> The </a:t>
            </a:r>
            <a:r>
              <a:rPr lang="en-US" sz="2800" b="1" dirty="0">
                <a:effectLst>
                  <a:outerShdw blurRad="38100" dist="38100" dir="2700000" algn="tl">
                    <a:srgbClr val="000000">
                      <a:alpha val="43137"/>
                    </a:srgbClr>
                  </a:outerShdw>
                </a:effectLst>
              </a:rPr>
              <a:t>fire is actually following the flow path we created when we opened the </a:t>
            </a:r>
            <a:r>
              <a:rPr lang="en-US" sz="2800" b="1" dirty="0" smtClean="0">
                <a:effectLst>
                  <a:outerShdw blurRad="38100" dist="38100" dir="2700000" algn="tl">
                    <a:srgbClr val="000000">
                      <a:alpha val="43137"/>
                    </a:srgbClr>
                  </a:outerShdw>
                </a:effectLst>
              </a:rPr>
              <a:t>door, knock out large windows </a:t>
            </a:r>
            <a:r>
              <a:rPr lang="en-US" sz="2800" b="1" dirty="0">
                <a:effectLst>
                  <a:outerShdw blurRad="38100" dist="38100" dir="2700000" algn="tl">
                    <a:srgbClr val="000000">
                      <a:alpha val="43137"/>
                    </a:srgbClr>
                  </a:outerShdw>
                </a:effectLst>
              </a:rPr>
              <a:t>and </a:t>
            </a:r>
            <a:r>
              <a:rPr lang="en-US" sz="2800" b="1" dirty="0" smtClean="0">
                <a:effectLst>
                  <a:outerShdw blurRad="38100" dist="38100" dir="2700000" algn="tl">
                    <a:srgbClr val="000000">
                      <a:alpha val="43137"/>
                    </a:srgbClr>
                  </a:outerShdw>
                </a:effectLst>
              </a:rPr>
              <a:t>make large ventilation holes in the roof of </a:t>
            </a:r>
            <a:r>
              <a:rPr lang="en-US" sz="2800" b="1" dirty="0">
                <a:effectLst>
                  <a:outerShdw blurRad="38100" dist="38100" dir="2700000" algn="tl">
                    <a:srgbClr val="000000">
                      <a:alpha val="43137"/>
                    </a:srgbClr>
                  </a:outerShdw>
                </a:effectLst>
              </a:rPr>
              <a:t>the building. </a:t>
            </a:r>
          </a:p>
        </p:txBody>
      </p:sp>
    </p:spTree>
    <p:extLst>
      <p:ext uri="{BB962C8B-B14F-4D97-AF65-F5344CB8AC3E}">
        <p14:creationId xmlns:p14="http://schemas.microsoft.com/office/powerpoint/2010/main" val="3046989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62000" y="533400"/>
            <a:ext cx="7620000"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i="1" dirty="0">
                <a:solidFill>
                  <a:schemeClr val="tx2"/>
                </a:solidFill>
                <a:effectLst>
                  <a:outerShdw blurRad="38100" dist="38100" dir="2700000" algn="tl">
                    <a:srgbClr val="000000"/>
                  </a:outerShdw>
                </a:effectLst>
                <a:latin typeface="Arial" charset="0"/>
              </a:rPr>
              <a:t>SAFETY CONCERNS WHEN DOING A SEARCH</a:t>
            </a:r>
          </a:p>
          <a:p>
            <a:pPr>
              <a:spcBef>
                <a:spcPct val="50000"/>
              </a:spcBef>
              <a:defRPr/>
            </a:pPr>
            <a:endParaRPr lang="en-US" sz="2400" b="1" i="1" dirty="0">
              <a:solidFill>
                <a:schemeClr val="tx2"/>
              </a:solidFill>
              <a:effectLst>
                <a:outerShdw blurRad="38100" dist="38100" dir="2700000" algn="tl">
                  <a:srgbClr val="000000"/>
                </a:outerShdw>
              </a:effectLst>
              <a:latin typeface="Arial" charset="0"/>
            </a:endParaRPr>
          </a:p>
          <a:p>
            <a:pPr>
              <a:spcBef>
                <a:spcPct val="50000"/>
              </a:spcBef>
              <a:buFontTx/>
              <a:buChar char="•"/>
              <a:defRPr/>
            </a:pPr>
            <a:r>
              <a:rPr lang="en-US" dirty="0">
                <a:latin typeface="Arial" charset="0"/>
              </a:rPr>
              <a:t> </a:t>
            </a:r>
            <a:r>
              <a:rPr lang="en-US" sz="2800" b="1" dirty="0">
                <a:effectLst>
                  <a:outerShdw blurRad="38100" dist="38100" dir="2700000" algn="tl">
                    <a:srgbClr val="000000"/>
                  </a:outerShdw>
                </a:effectLst>
                <a:latin typeface="Arial" charset="0"/>
              </a:rPr>
              <a:t>Have a plan and follow it</a:t>
            </a:r>
          </a:p>
          <a:p>
            <a:pPr>
              <a:spcBef>
                <a:spcPct val="50000"/>
              </a:spcBef>
              <a:buFontTx/>
              <a:buChar char="•"/>
              <a:defRPr/>
            </a:pPr>
            <a:r>
              <a:rPr lang="en-US" sz="2800" b="1" dirty="0">
                <a:effectLst>
                  <a:outerShdw blurRad="38100" dist="38100" dir="2700000" algn="tl">
                    <a:srgbClr val="000000"/>
                  </a:outerShdw>
                </a:effectLst>
                <a:latin typeface="Arial" charset="0"/>
              </a:rPr>
              <a:t> Use the buddy system</a:t>
            </a:r>
          </a:p>
          <a:p>
            <a:pPr>
              <a:spcBef>
                <a:spcPct val="50000"/>
              </a:spcBef>
              <a:buFontTx/>
              <a:buChar char="•"/>
              <a:defRPr/>
            </a:pPr>
            <a:r>
              <a:rPr lang="en-US" sz="2800" b="1" dirty="0">
                <a:effectLst>
                  <a:outerShdw blurRad="38100" dist="38100" dir="2700000" algn="tl">
                    <a:srgbClr val="000000"/>
                  </a:outerShdw>
                </a:effectLst>
                <a:latin typeface="Arial" charset="0"/>
              </a:rPr>
              <a:t> Follow a pattern</a:t>
            </a:r>
          </a:p>
          <a:p>
            <a:pPr>
              <a:spcBef>
                <a:spcPct val="50000"/>
              </a:spcBef>
              <a:buFontTx/>
              <a:buChar char="•"/>
              <a:defRPr/>
            </a:pPr>
            <a:r>
              <a:rPr lang="en-US" sz="2800" b="1" dirty="0">
                <a:effectLst>
                  <a:outerShdw blurRad="38100" dist="38100" dir="2700000" algn="tl">
                    <a:srgbClr val="000000"/>
                  </a:outerShdw>
                </a:effectLst>
                <a:latin typeface="Arial" charset="0"/>
              </a:rPr>
              <a:t> Maintain communications</a:t>
            </a:r>
          </a:p>
          <a:p>
            <a:pPr>
              <a:spcBef>
                <a:spcPct val="50000"/>
              </a:spcBef>
              <a:buFontTx/>
              <a:buChar char="•"/>
              <a:defRPr/>
            </a:pPr>
            <a:r>
              <a:rPr lang="en-US" sz="2800" b="1" dirty="0">
                <a:effectLst>
                  <a:outerShdw blurRad="38100" dist="38100" dir="2700000" algn="tl">
                    <a:srgbClr val="000000"/>
                  </a:outerShdw>
                </a:effectLst>
                <a:latin typeface="Arial" charset="0"/>
              </a:rPr>
              <a:t> Make use of a hand line or rope</a:t>
            </a:r>
          </a:p>
          <a:p>
            <a:pPr>
              <a:spcBef>
                <a:spcPct val="50000"/>
              </a:spcBef>
              <a:buFontTx/>
              <a:buChar char="•"/>
              <a:defRPr/>
            </a:pPr>
            <a:endParaRPr lang="en-US" sz="2800" b="1" dirty="0">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Object 2"/>
          <p:cNvGraphicFramePr>
            <a:graphicFrameLocks noChangeAspect="1"/>
          </p:cNvGraphicFramePr>
          <p:nvPr/>
        </p:nvGraphicFramePr>
        <p:xfrm>
          <a:off x="381000" y="228600"/>
          <a:ext cx="8305800" cy="6345238"/>
        </p:xfrm>
        <a:graphic>
          <a:graphicData uri="http://schemas.openxmlformats.org/presentationml/2006/ole">
            <mc:AlternateContent xmlns:mc="http://schemas.openxmlformats.org/markup-compatibility/2006">
              <mc:Choice xmlns:v="urn:schemas-microsoft-com:vml" Requires="v">
                <p:oleObj spid="_x0000_s87092" name="Document" r:id="rId4" imgW="5772912" imgH="4410456" progId="Word.Document.8">
                  <p:embed/>
                </p:oleObj>
              </mc:Choice>
              <mc:Fallback>
                <p:oleObj name="Document" r:id="rId4" imgW="5772912" imgH="4410456"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28600"/>
                        <a:ext cx="8305800" cy="6345238"/>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28600" y="228600"/>
            <a:ext cx="8382000" cy="5943600"/>
          </a:xfrm>
        </p:spPr>
        <p:txBody>
          <a:bodyPr/>
          <a:lstStyle/>
          <a:p>
            <a:pPr eaLnBrk="1" hangingPunct="1">
              <a:defRPr/>
            </a:pPr>
            <a:r>
              <a:rPr lang="en-US" sz="4800" b="1" dirty="0" smtClean="0">
                <a:solidFill>
                  <a:srgbClr val="FFFFFF"/>
                </a:solidFill>
              </a:rPr>
              <a:t>Lighting the scene should be a priority!</a:t>
            </a: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315200" cy="5570756"/>
          </a:xfrm>
          <a:prstGeom prst="rect">
            <a:avLst/>
          </a:prstGeom>
          <a:noFill/>
        </p:spPr>
        <p:txBody>
          <a:bodyPr wrap="square" rtlCol="0">
            <a:spAutoFit/>
          </a:bodyPr>
          <a:lstStyle/>
          <a:p>
            <a:pPr algn="just"/>
            <a:r>
              <a:rPr lang="en-US" sz="2400" b="1" dirty="0" smtClean="0">
                <a:effectLst>
                  <a:outerShdw blurRad="38100" dist="38100" dir="2700000" algn="tl">
                    <a:srgbClr val="000000">
                      <a:alpha val="43137"/>
                    </a:srgbClr>
                  </a:outerShdw>
                </a:effectLst>
              </a:rPr>
              <a:t>Fire  needs AIR, FUEL &amp; HEAT, Cutting off the AIR slows it down, Putting on WATER slows it down and may even put it out!</a:t>
            </a:r>
          </a:p>
          <a:p>
            <a:pPr algn="just"/>
            <a:endParaRPr lang="en-US" sz="2400" b="1" dirty="0">
              <a:effectLst>
                <a:outerShdw blurRad="38100" dist="38100" dir="2700000" algn="tl">
                  <a:srgbClr val="000000">
                    <a:alpha val="43137"/>
                  </a:srgbClr>
                </a:outerShdw>
              </a:effectLst>
            </a:endParaRPr>
          </a:p>
          <a:p>
            <a:pPr algn="just"/>
            <a:r>
              <a:rPr lang="en-US" sz="2400" b="1" dirty="0" smtClean="0">
                <a:effectLst>
                  <a:outerShdw blurRad="38100" dist="38100" dir="2700000" algn="tl">
                    <a:srgbClr val="000000">
                      <a:alpha val="43137"/>
                    </a:srgbClr>
                  </a:outerShdw>
                </a:effectLst>
              </a:rPr>
              <a:t>If </a:t>
            </a:r>
            <a:r>
              <a:rPr lang="en-US" sz="2400" b="1" dirty="0">
                <a:effectLst>
                  <a:outerShdw blurRad="38100" dist="38100" dir="2700000" algn="tl">
                    <a:srgbClr val="000000">
                      <a:alpha val="43137"/>
                    </a:srgbClr>
                  </a:outerShdw>
                </a:effectLst>
              </a:rPr>
              <a:t>we make a minimal opening to the window to attack the fire and do not create a flow path by adding other </a:t>
            </a:r>
            <a:r>
              <a:rPr lang="en-US" sz="2400" b="1" dirty="0" smtClean="0">
                <a:effectLst>
                  <a:outerShdw blurRad="38100" dist="38100" dir="2700000" algn="tl">
                    <a:srgbClr val="000000">
                      <a:alpha val="43137"/>
                    </a:srgbClr>
                  </a:outerShdw>
                </a:effectLst>
              </a:rPr>
              <a:t>large </a:t>
            </a:r>
            <a:r>
              <a:rPr lang="en-US" sz="2400" b="1" u="sng" dirty="0" smtClean="0">
                <a:effectLst>
                  <a:outerShdw blurRad="38100" dist="38100" dir="2700000" algn="tl">
                    <a:srgbClr val="000000">
                      <a:alpha val="43137"/>
                    </a:srgbClr>
                  </a:outerShdw>
                </a:effectLst>
                <a:hlinkClick r:id="rId2"/>
              </a:rPr>
              <a:t>ventilation</a:t>
            </a:r>
            <a:r>
              <a:rPr lang="en-US" sz="2400" b="1"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openings such as opening doors, we are unlikely to push the fire or make the situation worse. </a:t>
            </a:r>
            <a:r>
              <a:rPr lang="en-US" sz="2400" b="1" dirty="0" smtClean="0">
                <a:effectLst>
                  <a:outerShdw blurRad="38100" dist="38100" dir="2700000" algn="tl">
                    <a:srgbClr val="000000">
                      <a:alpha val="43137"/>
                    </a:srgbClr>
                  </a:outerShdw>
                </a:effectLst>
              </a:rPr>
              <a:t> We </a:t>
            </a:r>
            <a:r>
              <a:rPr lang="en-US" sz="2400" b="1" dirty="0">
                <a:effectLst>
                  <a:outerShdw blurRad="38100" dist="38100" dir="2700000" algn="tl">
                    <a:srgbClr val="000000">
                      <a:alpha val="43137"/>
                    </a:srgbClr>
                  </a:outerShdw>
                </a:effectLst>
              </a:rPr>
              <a:t>will likely knock down or "reset" the fire, buying us some time for additional personnel to </a:t>
            </a:r>
            <a:r>
              <a:rPr lang="en-US" sz="2400" b="1" dirty="0" smtClean="0">
                <a:effectLst>
                  <a:outerShdw blurRad="38100" dist="38100" dir="2700000" algn="tl">
                    <a:srgbClr val="000000">
                      <a:alpha val="43137"/>
                    </a:srgbClr>
                  </a:outerShdw>
                </a:effectLst>
              </a:rPr>
              <a:t>arrive. Then do </a:t>
            </a:r>
            <a:r>
              <a:rPr lang="en-US" sz="2400" b="1" dirty="0">
                <a:effectLst>
                  <a:outerShdw blurRad="38100" dist="38100" dir="2700000" algn="tl">
                    <a:srgbClr val="000000">
                      <a:alpha val="43137"/>
                    </a:srgbClr>
                  </a:outerShdw>
                </a:effectLst>
              </a:rPr>
              <a:t>an interior attack for mop-up and overhaul. </a:t>
            </a:r>
            <a:r>
              <a:rPr lang="en-US" sz="2400" b="1" dirty="0" smtClean="0">
                <a:effectLst>
                  <a:outerShdw blurRad="38100" dist="38100" dir="2700000" algn="tl">
                    <a:srgbClr val="000000">
                      <a:alpha val="43137"/>
                    </a:srgbClr>
                  </a:outerShdw>
                </a:effectLst>
              </a:rPr>
              <a:t>When you make the opening be ready to apply lots of foam/water!</a:t>
            </a:r>
          </a:p>
          <a:p>
            <a:pPr algn="just"/>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8473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457200" y="274638"/>
            <a:ext cx="8382000" cy="715962"/>
          </a:xfrm>
        </p:spPr>
        <p:txBody>
          <a:bodyPr lIns="90488" tIns="44450" rIns="90488" bIns="44450" anchor="b"/>
          <a:lstStyle/>
          <a:p>
            <a:pPr eaLnBrk="1" hangingPunct="1">
              <a:defRPr/>
            </a:pPr>
            <a:r>
              <a:rPr lang="en-US" sz="3600" b="1" dirty="0" smtClean="0"/>
              <a:t>Emergency Scene</a:t>
            </a:r>
          </a:p>
        </p:txBody>
      </p:sp>
      <p:sp>
        <p:nvSpPr>
          <p:cNvPr id="116739" name="Rectangle 3"/>
          <p:cNvSpPr>
            <a:spLocks noGrp="1" noChangeArrowheads="1"/>
          </p:cNvSpPr>
          <p:nvPr>
            <p:ph type="body" sz="half" idx="4294967295"/>
          </p:nvPr>
        </p:nvSpPr>
        <p:spPr>
          <a:xfrm>
            <a:off x="990600" y="1981200"/>
            <a:ext cx="7696200" cy="4114800"/>
          </a:xfrm>
        </p:spPr>
        <p:txBody>
          <a:bodyPr lIns="90488" tIns="44450" rIns="90488" bIns="44450"/>
          <a:lstStyle/>
          <a:p>
            <a:pPr eaLnBrk="1" hangingPunct="1">
              <a:defRPr/>
            </a:pPr>
            <a:r>
              <a:rPr lang="en-US" sz="2800" dirty="0" smtClean="0"/>
              <a:t>Firefighter safety must be top priority.</a:t>
            </a:r>
          </a:p>
          <a:p>
            <a:pPr eaLnBrk="1" hangingPunct="1">
              <a:defRPr/>
            </a:pPr>
            <a:r>
              <a:rPr lang="en-US" sz="2800" dirty="0" smtClean="0"/>
              <a:t>Tunnel vision kills firefighters.</a:t>
            </a:r>
          </a:p>
          <a:p>
            <a:pPr eaLnBrk="1" hangingPunct="1">
              <a:defRPr/>
            </a:pPr>
            <a:r>
              <a:rPr lang="en-US" sz="2800" dirty="0" smtClean="0"/>
              <a:t>Look at entire scene, not just the obvious.</a:t>
            </a:r>
          </a:p>
          <a:p>
            <a:pPr eaLnBrk="1" hangingPunct="1">
              <a:buFont typeface="Wingdings" pitchFamily="2" charset="2"/>
              <a:buNone/>
              <a:defRPr/>
            </a:pPr>
            <a:endParaRPr lang="en-US" sz="3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990600"/>
            <a:ext cx="8229600" cy="3657600"/>
          </a:xfrm>
        </p:spPr>
        <p:txBody>
          <a:bodyPr/>
          <a:lstStyle/>
          <a:p>
            <a:pPr eaLnBrk="1" hangingPunct="1">
              <a:defRPr/>
            </a:pPr>
            <a:r>
              <a:rPr lang="en-US" b="1" i="1" dirty="0" smtClean="0">
                <a:solidFill>
                  <a:srgbClr val="FFFF00"/>
                </a:solidFill>
              </a:rPr>
              <a:t>Ten Rules of Engagement </a:t>
            </a:r>
            <a:br>
              <a:rPr lang="en-US" b="1" i="1" dirty="0" smtClean="0">
                <a:solidFill>
                  <a:srgbClr val="FFFF00"/>
                </a:solidFill>
              </a:rPr>
            </a:br>
            <a:r>
              <a:rPr lang="en-US" b="1" i="1" dirty="0" smtClean="0">
                <a:solidFill>
                  <a:srgbClr val="FFFF00"/>
                </a:solidFill>
              </a:rPr>
              <a:t>for Structural Fire Fighting:</a:t>
            </a:r>
            <a:br>
              <a:rPr lang="en-US" b="1" i="1" dirty="0" smtClean="0">
                <a:solidFill>
                  <a:srgbClr val="FFFF00"/>
                </a:solidFill>
              </a:rPr>
            </a:br>
            <a:r>
              <a:rPr lang="en-US" b="1" i="1" dirty="0" smtClean="0">
                <a:solidFill>
                  <a:srgbClr val="FFFF00"/>
                </a:solidFill>
              </a:rPr>
              <a:t/>
            </a:r>
            <a:br>
              <a:rPr lang="en-US" b="1" i="1" dirty="0" smtClean="0">
                <a:solidFill>
                  <a:srgbClr val="FFFF00"/>
                </a:solidFill>
              </a:rPr>
            </a:br>
            <a:r>
              <a:rPr lang="en-US" dirty="0" smtClean="0">
                <a:solidFill>
                  <a:srgbClr val="FFFF00"/>
                </a:solidFill>
              </a:rPr>
              <a:t>    - Acceptability of Risk</a:t>
            </a:r>
            <a:br>
              <a:rPr lang="en-US" dirty="0" smtClean="0">
                <a:solidFill>
                  <a:srgbClr val="FFFF00"/>
                </a:solidFill>
              </a:rPr>
            </a:br>
            <a:r>
              <a:rPr lang="en-US" dirty="0" smtClean="0">
                <a:solidFill>
                  <a:srgbClr val="FFFF00"/>
                </a:solidFill>
              </a:rPr>
              <a:t>    - Risk Assessment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228600"/>
            <a:ext cx="8229600" cy="1066800"/>
          </a:xfrm>
        </p:spPr>
        <p:txBody>
          <a:bodyPr/>
          <a:lstStyle/>
          <a:p>
            <a:pPr eaLnBrk="1" hangingPunct="1">
              <a:defRPr/>
            </a:pPr>
            <a:r>
              <a:rPr lang="en-US" sz="2400" dirty="0" smtClean="0">
                <a:solidFill>
                  <a:srgbClr val="FFFF00"/>
                </a:solidFill>
                <a:latin typeface="Arial Black" pitchFamily="34" charset="0"/>
              </a:rPr>
              <a:t>10 Rules of Engagement for Structural </a:t>
            </a:r>
            <a:br>
              <a:rPr lang="en-US" sz="2400" dirty="0" smtClean="0">
                <a:solidFill>
                  <a:srgbClr val="FFFF00"/>
                </a:solidFill>
                <a:latin typeface="Arial Black" pitchFamily="34" charset="0"/>
              </a:rPr>
            </a:br>
            <a:r>
              <a:rPr lang="en-US" sz="2400" dirty="0" smtClean="0">
                <a:solidFill>
                  <a:srgbClr val="FFFF00"/>
                </a:solidFill>
                <a:latin typeface="Arial Black" pitchFamily="34" charset="0"/>
              </a:rPr>
              <a:t>Fire Fighting Acceptability of Risk</a:t>
            </a:r>
          </a:p>
        </p:txBody>
      </p:sp>
      <p:sp>
        <p:nvSpPr>
          <p:cNvPr id="91139" name="Rectangle 3"/>
          <p:cNvSpPr>
            <a:spLocks noGrp="1" noChangeArrowheads="1"/>
          </p:cNvSpPr>
          <p:nvPr>
            <p:ph type="body" sz="half" idx="1"/>
          </p:nvPr>
        </p:nvSpPr>
        <p:spPr>
          <a:xfrm>
            <a:off x="533400" y="1447800"/>
            <a:ext cx="7696200" cy="3886200"/>
          </a:xfrm>
        </p:spPr>
        <p:txBody>
          <a:bodyPr/>
          <a:lstStyle/>
          <a:p>
            <a:pPr marL="533400" indent="-533400" eaLnBrk="1" hangingPunct="1">
              <a:buFontTx/>
              <a:buAutoNum type="arabicPeriod"/>
              <a:defRPr/>
            </a:pPr>
            <a:r>
              <a:rPr lang="en-US" sz="2400" b="1" i="1" dirty="0" smtClean="0">
                <a:solidFill>
                  <a:srgbClr val="FFFF00"/>
                </a:solidFill>
              </a:rPr>
              <a:t>All interior fire fighting involves an inherent risk.</a:t>
            </a:r>
            <a:r>
              <a:rPr lang="en-US" sz="2400" b="1" i="1" u="sng" dirty="0" smtClean="0"/>
              <a:t> </a:t>
            </a:r>
          </a:p>
          <a:p>
            <a:pPr marL="533400" indent="-533400" eaLnBrk="1" hangingPunct="1">
              <a:buFontTx/>
              <a:buAutoNum type="arabicPeriod"/>
              <a:defRPr/>
            </a:pPr>
            <a:r>
              <a:rPr lang="en-US" sz="2400" b="1" i="1" dirty="0" smtClean="0">
                <a:solidFill>
                  <a:srgbClr val="FFFF00"/>
                </a:solidFill>
              </a:rPr>
              <a:t>No building or  property is worth the life of a fire fighter.</a:t>
            </a:r>
          </a:p>
          <a:p>
            <a:pPr marL="533400" indent="-533400" eaLnBrk="1" hangingPunct="1">
              <a:buFontTx/>
              <a:buAutoNum type="arabicPeriod"/>
              <a:defRPr/>
            </a:pPr>
            <a:r>
              <a:rPr lang="en-US" sz="2400" b="1" i="1" dirty="0" smtClean="0">
                <a:solidFill>
                  <a:srgbClr val="FFFF00"/>
                </a:solidFill>
              </a:rPr>
              <a:t>Some risk is acceptable, in a measured and controlled manner.</a:t>
            </a:r>
          </a:p>
          <a:p>
            <a:pPr marL="533400" indent="-533400" eaLnBrk="1" hangingPunct="1">
              <a:buFontTx/>
              <a:buAutoNum type="arabicPeriod"/>
              <a:defRPr/>
            </a:pPr>
            <a:r>
              <a:rPr lang="en-US" sz="2400" b="1" i="1" dirty="0" smtClean="0">
                <a:solidFill>
                  <a:srgbClr val="FFFF00"/>
                </a:solidFill>
              </a:rPr>
              <a:t>No level of risk is acceptable where there is no potential to save lives or savable property.</a:t>
            </a:r>
            <a:r>
              <a:rPr lang="en-US" sz="2400" i="1" dirty="0" smtClean="0">
                <a:solidFill>
                  <a:srgbClr val="FFFF00"/>
                </a:solidFill>
              </a:rPr>
              <a:t> </a:t>
            </a:r>
          </a:p>
          <a:p>
            <a:pPr marL="533400" indent="-533400" eaLnBrk="1" hangingPunct="1">
              <a:buFontTx/>
              <a:buAutoNum type="arabicPeriod"/>
              <a:defRPr/>
            </a:pPr>
            <a:r>
              <a:rPr lang="en-US" sz="2400" b="1" i="1" dirty="0" smtClean="0">
                <a:solidFill>
                  <a:srgbClr val="FFFF00"/>
                </a:solidFill>
              </a:rPr>
              <a:t>Firefighters shall not be committed to interior offensive firefighting operations in abandoned or derelict  buildings.</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sz="half" idx="1"/>
          </p:nvPr>
        </p:nvSpPr>
        <p:spPr>
          <a:xfrm>
            <a:off x="609600" y="533400"/>
            <a:ext cx="7924800" cy="5867400"/>
          </a:xfrm>
        </p:spPr>
        <p:txBody>
          <a:bodyPr/>
          <a:lstStyle/>
          <a:p>
            <a:pPr marL="533400" indent="-533400" eaLnBrk="1" hangingPunct="1">
              <a:lnSpc>
                <a:spcPct val="80000"/>
              </a:lnSpc>
              <a:buFontTx/>
              <a:buAutoNum type="arabicPeriod" startAt="6"/>
              <a:defRPr/>
            </a:pPr>
            <a:r>
              <a:rPr lang="en-US" sz="2400" b="1" i="1" dirty="0" smtClean="0">
                <a:solidFill>
                  <a:srgbClr val="FFFF00"/>
                </a:solidFill>
              </a:rPr>
              <a:t>All feasible measures shall be taken to limit or avoid risks through risk assessment by a qualified officer.</a:t>
            </a:r>
          </a:p>
          <a:p>
            <a:pPr marL="533400" indent="-533400" eaLnBrk="1" hangingPunct="1">
              <a:lnSpc>
                <a:spcPct val="80000"/>
              </a:lnSpc>
              <a:buFont typeface="Wingdings" pitchFamily="2" charset="2"/>
              <a:buNone/>
              <a:defRPr/>
            </a:pPr>
            <a:endParaRPr lang="en-US" sz="2400" b="1" i="1" dirty="0" smtClean="0">
              <a:solidFill>
                <a:srgbClr val="FFFF00"/>
              </a:solidFill>
            </a:endParaRPr>
          </a:p>
          <a:p>
            <a:pPr marL="533400" indent="-533400" eaLnBrk="1" hangingPunct="1">
              <a:lnSpc>
                <a:spcPct val="80000"/>
              </a:lnSpc>
              <a:buFontTx/>
              <a:buAutoNum type="arabicPeriod" startAt="7"/>
              <a:defRPr/>
            </a:pPr>
            <a:r>
              <a:rPr lang="en-US" sz="2400" b="1" i="1" dirty="0" smtClean="0">
                <a:solidFill>
                  <a:srgbClr val="FFFF00"/>
                </a:solidFill>
              </a:rPr>
              <a:t>It is the responsibility of the Incident Commander to evaluate the level of risk in every situation.</a:t>
            </a:r>
          </a:p>
          <a:p>
            <a:pPr marL="533400" indent="-533400" eaLnBrk="1" hangingPunct="1">
              <a:lnSpc>
                <a:spcPct val="80000"/>
              </a:lnSpc>
              <a:buFont typeface="Wingdings" pitchFamily="2" charset="2"/>
              <a:buNone/>
              <a:defRPr/>
            </a:pPr>
            <a:endParaRPr lang="en-US" sz="2400" b="1" i="1" dirty="0" smtClean="0">
              <a:solidFill>
                <a:srgbClr val="FFFF00"/>
              </a:solidFill>
            </a:endParaRPr>
          </a:p>
          <a:p>
            <a:pPr marL="533400" indent="-533400" eaLnBrk="1" hangingPunct="1">
              <a:lnSpc>
                <a:spcPct val="80000"/>
              </a:lnSpc>
              <a:buFontTx/>
              <a:buAutoNum type="arabicPeriod" startAt="8"/>
              <a:defRPr/>
            </a:pPr>
            <a:r>
              <a:rPr lang="en-US" sz="2400" b="1" i="1" dirty="0" smtClean="0">
                <a:solidFill>
                  <a:srgbClr val="FFFF00"/>
                </a:solidFill>
              </a:rPr>
              <a:t>Risk assessment is a continuous process for the entire duration of each incident.</a:t>
            </a:r>
          </a:p>
          <a:p>
            <a:pPr marL="533400" indent="-533400" eaLnBrk="1" hangingPunct="1">
              <a:lnSpc>
                <a:spcPct val="80000"/>
              </a:lnSpc>
              <a:buFont typeface="Wingdings" pitchFamily="2" charset="2"/>
              <a:buNone/>
              <a:defRPr/>
            </a:pPr>
            <a:endParaRPr lang="en-US" sz="2400" b="1" i="1" dirty="0" smtClean="0">
              <a:solidFill>
                <a:srgbClr val="FFFF00"/>
              </a:solidFill>
            </a:endParaRPr>
          </a:p>
          <a:p>
            <a:pPr marL="533400" indent="-533400" eaLnBrk="1" hangingPunct="1">
              <a:lnSpc>
                <a:spcPct val="80000"/>
              </a:lnSpc>
              <a:buFontTx/>
              <a:buAutoNum type="arabicPeriod" startAt="9"/>
              <a:defRPr/>
            </a:pPr>
            <a:r>
              <a:rPr lang="en-US" sz="2400" b="1" i="1" dirty="0" smtClean="0">
                <a:solidFill>
                  <a:srgbClr val="FFFF00"/>
                </a:solidFill>
              </a:rPr>
              <a:t>If conditions  change, and risk increases, change strategy and tactics.</a:t>
            </a:r>
          </a:p>
          <a:p>
            <a:pPr marL="533400" indent="-533400" eaLnBrk="1" hangingPunct="1">
              <a:lnSpc>
                <a:spcPct val="80000"/>
              </a:lnSpc>
              <a:buFont typeface="Wingdings" pitchFamily="2" charset="2"/>
              <a:buNone/>
              <a:defRPr/>
            </a:pPr>
            <a:endParaRPr lang="en-US" sz="2400" b="1" i="1" dirty="0" smtClean="0">
              <a:solidFill>
                <a:srgbClr val="FFFF00"/>
              </a:solidFill>
            </a:endParaRPr>
          </a:p>
          <a:p>
            <a:pPr marL="533400" indent="-533400" eaLnBrk="1" hangingPunct="1">
              <a:lnSpc>
                <a:spcPct val="80000"/>
              </a:lnSpc>
              <a:buFont typeface="Wingdings" pitchFamily="2" charset="2"/>
              <a:buAutoNum type="arabicPeriod"/>
              <a:defRPr/>
            </a:pPr>
            <a:r>
              <a:rPr lang="en-US" sz="2400" b="1" i="1" dirty="0" smtClean="0">
                <a:solidFill>
                  <a:srgbClr val="FFFF00"/>
                </a:solidFill>
              </a:rPr>
              <a:t>10.  No building or property is worth the life of a fire fighter.</a:t>
            </a:r>
          </a:p>
          <a:p>
            <a:pPr marL="533400" indent="-533400" eaLnBrk="1" hangingPunct="1">
              <a:lnSpc>
                <a:spcPct val="80000"/>
              </a:lnSpc>
              <a:defRPr/>
            </a:pPr>
            <a:endParaRPr lang="en-US" sz="2000" b="1" i="1"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533400" y="533400"/>
            <a:ext cx="82296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200" b="1" dirty="0">
                <a:solidFill>
                  <a:srgbClr val="FFFF66"/>
                </a:solidFill>
                <a:effectLst>
                  <a:outerShdw blurRad="38100" dist="38100" dir="2700000" algn="tl">
                    <a:srgbClr val="000000"/>
                  </a:outerShdw>
                </a:effectLst>
                <a:latin typeface="Arial" charset="0"/>
              </a:rPr>
              <a:t>2-18-09 – NIOSH 107-page report released outlined a host of failures in the way the FD tackled the fire in June 2007.</a:t>
            </a:r>
            <a:r>
              <a:rPr lang="en-US" sz="2200" b="1" dirty="0">
                <a:solidFill>
                  <a:srgbClr val="FFFFFF"/>
                </a:solidFill>
                <a:effectLst>
                  <a:outerShdw blurRad="38100" dist="38100" dir="2700000" algn="tl">
                    <a:srgbClr val="000000"/>
                  </a:outerShdw>
                </a:effectLst>
                <a:latin typeface="Arial" charset="0"/>
              </a:rPr>
              <a:t> </a:t>
            </a:r>
          </a:p>
          <a:p>
            <a:pPr>
              <a:buFontTx/>
              <a:buChar char="•"/>
              <a:defRPr/>
            </a:pPr>
            <a:r>
              <a:rPr lang="en-US" sz="2200" b="1" dirty="0">
                <a:solidFill>
                  <a:srgbClr val="FFFFFF"/>
                </a:solidFill>
                <a:effectLst>
                  <a:outerShdw blurRad="38100" dist="38100" dir="2700000" algn="tl">
                    <a:srgbClr val="000000"/>
                  </a:outerShdw>
                </a:effectLst>
                <a:latin typeface="Arial" charset="0"/>
              </a:rPr>
              <a:t>Multiple chief officers serving in command roles in an uncoordinated manner </a:t>
            </a:r>
          </a:p>
          <a:p>
            <a:pPr>
              <a:buFontTx/>
              <a:buChar char="•"/>
              <a:defRPr/>
            </a:pPr>
            <a:r>
              <a:rPr lang="en-US" sz="2200" b="1" i="1" dirty="0">
                <a:solidFill>
                  <a:srgbClr val="FFFFFF"/>
                </a:solidFill>
                <a:effectLst>
                  <a:outerShdw blurRad="38100" dist="38100" dir="2700000" algn="tl">
                    <a:srgbClr val="000000"/>
                  </a:outerShdw>
                </a:effectLst>
                <a:latin typeface="Arial" charset="0"/>
              </a:rPr>
              <a:t>The lack of an established accountability system to track firefighters on scene </a:t>
            </a:r>
          </a:p>
          <a:p>
            <a:pPr>
              <a:buFontTx/>
              <a:buChar char="•"/>
              <a:defRPr/>
            </a:pPr>
            <a:r>
              <a:rPr lang="en-US" sz="2200" b="1" i="1" dirty="0">
                <a:solidFill>
                  <a:srgbClr val="FFFFFF"/>
                </a:solidFill>
                <a:effectLst>
                  <a:outerShdw blurRad="38100" dist="38100" dir="2700000" algn="tl">
                    <a:srgbClr val="000000"/>
                  </a:outerShdw>
                </a:effectLst>
                <a:latin typeface="Arial" charset="0"/>
              </a:rPr>
              <a:t>A RIC not being established </a:t>
            </a:r>
          </a:p>
          <a:p>
            <a:pPr>
              <a:buFontTx/>
              <a:buChar char="•"/>
              <a:defRPr/>
            </a:pPr>
            <a:r>
              <a:rPr lang="en-US" sz="2200" b="1" i="1" dirty="0">
                <a:solidFill>
                  <a:srgbClr val="FFFFFF"/>
                </a:solidFill>
                <a:effectLst>
                  <a:outerShdw blurRad="38100" dist="38100" dir="2700000" algn="tl">
                    <a:srgbClr val="000000"/>
                  </a:outerShdw>
                </a:effectLst>
                <a:latin typeface="Arial" charset="0"/>
              </a:rPr>
              <a:t>An ISO not being assigned </a:t>
            </a:r>
          </a:p>
          <a:p>
            <a:pPr>
              <a:buFontTx/>
              <a:buChar char="•"/>
              <a:defRPr/>
            </a:pPr>
            <a:r>
              <a:rPr lang="en-US" sz="2200" b="1" i="1" dirty="0">
                <a:solidFill>
                  <a:srgbClr val="FFFFFF"/>
                </a:solidFill>
                <a:effectLst>
                  <a:outerShdw blurRad="38100" dist="38100" dir="2700000" algn="tl">
                    <a:srgbClr val="000000"/>
                  </a:outerShdw>
                </a:effectLst>
                <a:latin typeface="Arial" charset="0"/>
              </a:rPr>
              <a:t>Fire and police department not working effectively together to control traffic and protect hose lines delivering water to the scene. </a:t>
            </a:r>
          </a:p>
          <a:p>
            <a:pPr>
              <a:buFontTx/>
              <a:buChar char="•"/>
              <a:defRPr/>
            </a:pPr>
            <a:r>
              <a:rPr lang="en-US" sz="2200" b="1" i="1" dirty="0">
                <a:solidFill>
                  <a:srgbClr val="FFFFFF"/>
                </a:solidFill>
                <a:effectLst>
                  <a:outerShdw blurRad="38100" dist="38100" dir="2700000" algn="tl">
                    <a:srgbClr val="000000"/>
                  </a:outerShdw>
                </a:effectLst>
                <a:latin typeface="Arial" charset="0"/>
              </a:rPr>
              <a:t>Formal incident command was never formally announced or transferred as ranking officers arrived on scene. </a:t>
            </a:r>
          </a:p>
          <a:p>
            <a:pPr>
              <a:buFontTx/>
              <a:buChar char="•"/>
              <a:defRPr/>
            </a:pPr>
            <a:r>
              <a:rPr lang="en-US" sz="2200" b="1" i="1" dirty="0">
                <a:solidFill>
                  <a:srgbClr val="FFFFFF"/>
                </a:solidFill>
                <a:effectLst>
                  <a:outerShdw blurRad="38100" dist="38100" dir="2700000" algn="tl">
                    <a:srgbClr val="000000"/>
                  </a:outerShdw>
                </a:effectLst>
                <a:latin typeface="Arial" charset="0"/>
              </a:rPr>
              <a:t>Fire attack operations at the loading dock (D-side) and the main showroom (A-side) of the store were directed by different chief officers and were not coordinated.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33400" y="1143000"/>
            <a:ext cx="76962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US" sz="3600" b="1" dirty="0">
                <a:solidFill>
                  <a:srgbClr val="FFFFFF"/>
                </a:solidFill>
                <a:effectLst>
                  <a:outerShdw blurRad="38100" dist="38100" dir="2700000" algn="tl">
                    <a:srgbClr val="000000">
                      <a:alpha val="43137"/>
                    </a:srgbClr>
                  </a:outerShdw>
                </a:effectLst>
                <a:latin typeface="Times New Roman" pitchFamily="18" charset="0"/>
              </a:rPr>
              <a:t>“Two in and two out”   </a:t>
            </a:r>
          </a:p>
          <a:p>
            <a:pPr algn="ctr">
              <a:spcBef>
                <a:spcPct val="50000"/>
              </a:spcBef>
            </a:pPr>
            <a:r>
              <a:rPr lang="en-US" sz="3600" b="1" dirty="0">
                <a:solidFill>
                  <a:srgbClr val="FFFFFF"/>
                </a:solidFill>
                <a:effectLst>
                  <a:outerShdw blurRad="38100" dist="38100" dir="2700000" algn="tl">
                    <a:srgbClr val="000000">
                      <a:alpha val="43137"/>
                    </a:srgbClr>
                  </a:outerShdw>
                </a:effectLst>
                <a:latin typeface="Times New Roman" pitchFamily="18" charset="0"/>
              </a:rPr>
              <a:t>  How to comply with this rule.</a:t>
            </a:r>
          </a:p>
          <a:p>
            <a:pPr algn="ctr">
              <a:spcBef>
                <a:spcPct val="50000"/>
              </a:spcBef>
            </a:pPr>
            <a:r>
              <a:rPr lang="en-US" sz="3600" b="1" dirty="0">
                <a:solidFill>
                  <a:srgbClr val="FFFFFF"/>
                </a:solidFill>
                <a:effectLst>
                  <a:outerShdw blurRad="38100" dist="38100" dir="2700000" algn="tl">
                    <a:srgbClr val="000000">
                      <a:alpha val="43137"/>
                    </a:srgbClr>
                  </a:outerShdw>
                </a:effectLst>
                <a:latin typeface="Times New Roman" pitchFamily="18" charset="0"/>
              </a:rPr>
              <a:t>Limit the amount of personnel inside the structure!</a:t>
            </a:r>
          </a:p>
          <a:p>
            <a:pPr algn="ctr">
              <a:spcBef>
                <a:spcPct val="50000"/>
              </a:spcBef>
            </a:pPr>
            <a:r>
              <a:rPr lang="en-US" sz="2800" b="1" i="1" dirty="0">
                <a:solidFill>
                  <a:srgbClr val="FF0000"/>
                </a:solidFill>
                <a:effectLst>
                  <a:outerShdw blurRad="38100" dist="38100" dir="2700000" algn="tl">
                    <a:srgbClr val="000000">
                      <a:alpha val="43137"/>
                    </a:srgbClr>
                  </a:outerShdw>
                </a:effectLst>
                <a:latin typeface="Times New Roman" pitchFamily="18" charset="0"/>
              </a:rPr>
              <a:t>IF THE AREA THAT YOU ARE WORKING IN COULD BE  I.D.L.H. - You MUST use the TWO IN /TWO OUT rule! </a:t>
            </a:r>
            <a:endParaRPr lang="en-US" sz="3600" b="1" dirty="0">
              <a:solidFill>
                <a:srgbClr val="FF0000"/>
              </a:solidFill>
              <a:effectLst>
                <a:outerShdw blurRad="38100" dist="38100" dir="2700000" algn="tl">
                  <a:srgbClr val="000000">
                    <a:alpha val="43137"/>
                  </a:srgbClr>
                </a:outerShdw>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205</TotalTime>
  <Words>1202</Words>
  <Application>Microsoft Office PowerPoint</Application>
  <PresentationFormat>On-screen Show (4:3)</PresentationFormat>
  <Paragraphs>96</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Textured</vt:lpstr>
      <vt:lpstr>Document</vt:lpstr>
      <vt:lpstr>PowerPoint Presentation</vt:lpstr>
      <vt:lpstr>PowerPoint Presentation</vt:lpstr>
      <vt:lpstr>PowerPoint Presentation</vt:lpstr>
      <vt:lpstr>Emergency Scene</vt:lpstr>
      <vt:lpstr>Ten Rules of Engagement  for Structural Fire Fighting:      - Acceptability of Risk     - Risk Assessment</vt:lpstr>
      <vt:lpstr>10 Rules of Engagement for Structural  Fire Fighting Acceptability of Risk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While performing size-up, the incident priorities 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Lighting the scene should be a priority!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Bob Faugh</cp:lastModifiedBy>
  <cp:revision>62</cp:revision>
  <dcterms:created xsi:type="dcterms:W3CDTF">2011-08-23T16:25:44Z</dcterms:created>
  <dcterms:modified xsi:type="dcterms:W3CDTF">2015-01-20T16:12:04Z</dcterms:modified>
</cp:coreProperties>
</file>