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4" r:id="rId2"/>
    <p:sldId id="257" r:id="rId3"/>
    <p:sldId id="258" r:id="rId4"/>
    <p:sldId id="259" r:id="rId5"/>
    <p:sldId id="260" r:id="rId6"/>
    <p:sldId id="261" r:id="rId7"/>
    <p:sldId id="283" r:id="rId8"/>
    <p:sldId id="262" r:id="rId9"/>
    <p:sldId id="263" r:id="rId10"/>
    <p:sldId id="264" r:id="rId11"/>
    <p:sldId id="265" r:id="rId12"/>
    <p:sldId id="267" r:id="rId13"/>
    <p:sldId id="268" r:id="rId14"/>
    <p:sldId id="269" r:id="rId15"/>
    <p:sldId id="270" r:id="rId16"/>
    <p:sldId id="271" r:id="rId17"/>
    <p:sldId id="273" r:id="rId18"/>
    <p:sldId id="274" r:id="rId19"/>
    <p:sldId id="275" r:id="rId20"/>
    <p:sldId id="286" r:id="rId21"/>
    <p:sldId id="272" r:id="rId22"/>
    <p:sldId id="276" r:id="rId23"/>
    <p:sldId id="266" r:id="rId24"/>
    <p:sldId id="277" r:id="rId25"/>
    <p:sldId id="278" r:id="rId26"/>
    <p:sldId id="293" r:id="rId27"/>
    <p:sldId id="279" r:id="rId28"/>
    <p:sldId id="280" r:id="rId29"/>
    <p:sldId id="28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49" d="100"/>
          <a:sy n="49" d="100"/>
        </p:scale>
        <p:origin x="-1216" y="-6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21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C02EEFD9-341D-4671-949F-BD3B93C7222E}" type="slidenum">
              <a:rPr lang="en-US"/>
              <a:pPr>
                <a:defRPr/>
              </a:pPr>
              <a:t>‹#›</a:t>
            </a:fld>
            <a:endParaRPr lang="en-US"/>
          </a:p>
        </p:txBody>
      </p:sp>
    </p:spTree>
    <p:extLst>
      <p:ext uri="{BB962C8B-B14F-4D97-AF65-F5344CB8AC3E}">
        <p14:creationId xmlns:p14="http://schemas.microsoft.com/office/powerpoint/2010/main" val="56220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E6FE9B2-DC1C-4905-8F1E-311F4CF44B7D}" type="slidenum">
              <a:rPr lang="en-US"/>
              <a:pPr>
                <a:defRPr/>
              </a:pPr>
              <a:t>‹#›</a:t>
            </a:fld>
            <a:endParaRPr lang="en-US"/>
          </a:p>
        </p:txBody>
      </p:sp>
    </p:spTree>
    <p:extLst>
      <p:ext uri="{BB962C8B-B14F-4D97-AF65-F5344CB8AC3E}">
        <p14:creationId xmlns:p14="http://schemas.microsoft.com/office/powerpoint/2010/main" val="221518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E2484412-AB2D-4FDC-A0A5-8D2CC257EC2C}" type="slidenum">
              <a:rPr lang="en-US"/>
              <a:pPr>
                <a:defRPr/>
              </a:pPr>
              <a:t>‹#›</a:t>
            </a:fld>
            <a:endParaRPr lang="en-US"/>
          </a:p>
        </p:txBody>
      </p:sp>
    </p:spTree>
    <p:extLst>
      <p:ext uri="{BB962C8B-B14F-4D97-AF65-F5344CB8AC3E}">
        <p14:creationId xmlns:p14="http://schemas.microsoft.com/office/powerpoint/2010/main" val="250288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7A281C4-F0F9-48DE-B2B9-EFF9DEF9B219}" type="slidenum">
              <a:rPr lang="en-US"/>
              <a:pPr>
                <a:defRPr/>
              </a:pPr>
              <a:t>‹#›</a:t>
            </a:fld>
            <a:endParaRPr lang="en-US"/>
          </a:p>
        </p:txBody>
      </p:sp>
    </p:spTree>
    <p:extLst>
      <p:ext uri="{BB962C8B-B14F-4D97-AF65-F5344CB8AC3E}">
        <p14:creationId xmlns:p14="http://schemas.microsoft.com/office/powerpoint/2010/main" val="17540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43A9CA9-627B-4910-8134-C44A148FA624}" type="slidenum">
              <a:rPr lang="en-US"/>
              <a:pPr>
                <a:defRPr/>
              </a:pPr>
              <a:t>‹#›</a:t>
            </a:fld>
            <a:endParaRPr lang="en-US"/>
          </a:p>
        </p:txBody>
      </p:sp>
    </p:spTree>
    <p:extLst>
      <p:ext uri="{BB962C8B-B14F-4D97-AF65-F5344CB8AC3E}">
        <p14:creationId xmlns:p14="http://schemas.microsoft.com/office/powerpoint/2010/main" val="405492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0DE22B8-C87B-4C5B-81D4-8A54E5C4A1FA}" type="slidenum">
              <a:rPr lang="en-US"/>
              <a:pPr>
                <a:defRPr/>
              </a:pPr>
              <a:t>‹#›</a:t>
            </a:fld>
            <a:endParaRPr lang="en-US"/>
          </a:p>
        </p:txBody>
      </p:sp>
    </p:spTree>
    <p:extLst>
      <p:ext uri="{BB962C8B-B14F-4D97-AF65-F5344CB8AC3E}">
        <p14:creationId xmlns:p14="http://schemas.microsoft.com/office/powerpoint/2010/main" val="410994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D99B3549-2F43-4A9C-BCC4-43007BCF8651}" type="slidenum">
              <a:rPr lang="en-US"/>
              <a:pPr>
                <a:defRPr/>
              </a:pPr>
              <a:t>‹#›</a:t>
            </a:fld>
            <a:endParaRPr lang="en-US"/>
          </a:p>
        </p:txBody>
      </p:sp>
    </p:spTree>
    <p:extLst>
      <p:ext uri="{BB962C8B-B14F-4D97-AF65-F5344CB8AC3E}">
        <p14:creationId xmlns:p14="http://schemas.microsoft.com/office/powerpoint/2010/main" val="310709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9AEFE0AB-2147-4739-8A36-28A501CF2334}" type="slidenum">
              <a:rPr lang="en-US"/>
              <a:pPr>
                <a:defRPr/>
              </a:pPr>
              <a:t>‹#›</a:t>
            </a:fld>
            <a:endParaRPr lang="en-US"/>
          </a:p>
        </p:txBody>
      </p:sp>
    </p:spTree>
    <p:extLst>
      <p:ext uri="{BB962C8B-B14F-4D97-AF65-F5344CB8AC3E}">
        <p14:creationId xmlns:p14="http://schemas.microsoft.com/office/powerpoint/2010/main" val="271627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A65ACB9D-DC4A-4977-A831-773565273147}" type="slidenum">
              <a:rPr lang="en-US"/>
              <a:pPr>
                <a:defRPr/>
              </a:pPr>
              <a:t>‹#›</a:t>
            </a:fld>
            <a:endParaRPr lang="en-US"/>
          </a:p>
        </p:txBody>
      </p:sp>
    </p:spTree>
    <p:extLst>
      <p:ext uri="{BB962C8B-B14F-4D97-AF65-F5344CB8AC3E}">
        <p14:creationId xmlns:p14="http://schemas.microsoft.com/office/powerpoint/2010/main" val="344896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265DCC0A-0C25-4862-ABC9-B48817773CDF}" type="slidenum">
              <a:rPr lang="en-US"/>
              <a:pPr>
                <a:defRPr/>
              </a:pPr>
              <a:t>‹#›</a:t>
            </a:fld>
            <a:endParaRPr lang="en-US"/>
          </a:p>
        </p:txBody>
      </p:sp>
    </p:spTree>
    <p:extLst>
      <p:ext uri="{BB962C8B-B14F-4D97-AF65-F5344CB8AC3E}">
        <p14:creationId xmlns:p14="http://schemas.microsoft.com/office/powerpoint/2010/main" val="252540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63B4E983-58A6-4A96-BA8E-B1F90075622B}" type="slidenum">
              <a:rPr lang="en-US"/>
              <a:pPr>
                <a:defRPr/>
              </a:pPr>
              <a:t>‹#›</a:t>
            </a:fld>
            <a:endParaRPr lang="en-US"/>
          </a:p>
        </p:txBody>
      </p:sp>
    </p:spTree>
    <p:extLst>
      <p:ext uri="{BB962C8B-B14F-4D97-AF65-F5344CB8AC3E}">
        <p14:creationId xmlns:p14="http://schemas.microsoft.com/office/powerpoint/2010/main" val="97184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41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FD41B24-6190-44CD-BA60-BB64F31FCEF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veryonegoeshome.com/media/2012/S7-3/player.html"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391400" cy="646331"/>
          </a:xfrm>
          <a:prstGeom prst="rect">
            <a:avLst/>
          </a:prstGeom>
          <a:noFill/>
        </p:spPr>
        <p:txBody>
          <a:bodyPr wrap="square" rtlCol="0">
            <a:spAutoFit/>
          </a:bodyPr>
          <a:lstStyle/>
          <a:p>
            <a:r>
              <a:rPr lang="en-US" dirty="0">
                <a:hlinkClick r:id="rId2"/>
              </a:rPr>
              <a:t>http://</a:t>
            </a:r>
            <a:r>
              <a:rPr lang="en-US" dirty="0" smtClean="0">
                <a:hlinkClick r:id="rId2"/>
              </a:rPr>
              <a:t>www.everyonegoeshome.com/media/2012/S7-3/player.html</a:t>
            </a:r>
            <a:endParaRPr lang="en-US" dirty="0" smtClean="0"/>
          </a:p>
          <a:p>
            <a:endParaRPr lang="en-US" dirty="0"/>
          </a:p>
        </p:txBody>
      </p:sp>
      <p:pic>
        <p:nvPicPr>
          <p:cNvPr id="3" name="Picture 5" descr="RFD Pat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58396"/>
            <a:ext cx="40513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67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85800" y="1371600"/>
            <a:ext cx="7467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u="sng" dirty="0">
                <a:effectLst>
                  <a:outerShdw blurRad="38100" dist="38100" dir="2700000" algn="tl">
                    <a:srgbClr val="000000"/>
                  </a:outerShdw>
                </a:effectLst>
              </a:rPr>
              <a:t>INTERSECTION PRACTICES</a:t>
            </a:r>
          </a:p>
          <a:p>
            <a:pPr>
              <a:defRPr/>
            </a:pPr>
            <a:endParaRPr lang="en-US" sz="2400" dirty="0">
              <a:effectLst>
                <a:outerShdw blurRad="38100" dist="38100" dir="2700000" algn="tl">
                  <a:srgbClr val="000000"/>
                </a:outerShdw>
              </a:effectLst>
            </a:endParaRPr>
          </a:p>
          <a:p>
            <a:pPr algn="just">
              <a:defRPr/>
            </a:pPr>
            <a:r>
              <a:rPr lang="en-US" sz="2400" dirty="0">
                <a:effectLst>
                  <a:outerShdw blurRad="38100" dist="38100" dir="2700000" algn="tl">
                    <a:srgbClr val="000000"/>
                  </a:outerShdw>
                </a:effectLst>
              </a:rPr>
              <a:t>Extreme care should be taken when approaching any intersection, as intersections are the locations responsible for a large percentage of major accidents involving emergency vehicles. Drivers are required to practice the following intersection operating guidelines during all emergency responses:</a:t>
            </a:r>
          </a:p>
          <a:p>
            <a:pPr>
              <a:defRPr/>
            </a:pPr>
            <a:endParaRPr lang="en-US" sz="2400" dirty="0">
              <a:effectLst>
                <a:outerShdw blurRad="38100" dist="38100" dir="2700000" algn="tl">
                  <a:srgbClr val="000000"/>
                </a:outerShdw>
              </a:effectLst>
            </a:endParaRPr>
          </a:p>
          <a:p>
            <a:pPr algn="just">
              <a:defRPr/>
            </a:pPr>
            <a:r>
              <a:rPr lang="en-US" sz="2400" b="1" i="1" dirty="0">
                <a:solidFill>
                  <a:srgbClr val="66FF99"/>
                </a:solidFill>
                <a:effectLst>
                  <a:outerShdw blurRad="38100" dist="38100" dir="2700000" algn="tl">
                    <a:srgbClr val="000000"/>
                  </a:outerShdw>
                </a:effectLst>
              </a:rPr>
              <a:t>60% of ALL EV crashes when running red take place in an intersection. 90% of the Lawsuits from EV crashes are from intersection crashes. 90% EV drivers in prison had their crash in an intersection…</a:t>
            </a:r>
          </a:p>
        </p:txBody>
      </p:sp>
      <p:pic>
        <p:nvPicPr>
          <p:cNvPr id="3" name="Picture 3" descr="ft mv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76200"/>
            <a:ext cx="3200400" cy="22287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685800" y="304800"/>
            <a:ext cx="7696200" cy="591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b="1" u="sng" dirty="0">
                <a:effectLst>
                  <a:outerShdw blurRad="38100" dist="38100" dir="2700000" algn="tl">
                    <a:srgbClr val="000000"/>
                  </a:outerShdw>
                </a:effectLst>
              </a:rPr>
              <a:t>UNCONTROLLED INTERSECTIONS</a:t>
            </a:r>
          </a:p>
          <a:p>
            <a:pPr>
              <a:defRPr/>
            </a:pPr>
            <a:endParaRPr lang="en-US" sz="2000"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Intersections that </a:t>
            </a:r>
            <a:r>
              <a:rPr lang="en-US" b="1" u="sng" dirty="0">
                <a:effectLst>
                  <a:outerShdw blurRad="38100" dist="38100" dir="2700000" algn="tl">
                    <a:srgbClr val="000000"/>
                  </a:outerShdw>
                </a:effectLst>
              </a:rPr>
              <a:t>do not</a:t>
            </a:r>
            <a:r>
              <a:rPr lang="en-US" dirty="0">
                <a:effectLst>
                  <a:outerShdw blurRad="38100" dist="38100" dir="2700000" algn="tl">
                    <a:srgbClr val="000000"/>
                  </a:outerShdw>
                </a:effectLst>
              </a:rPr>
              <a:t> offer a traffic control device (signal, yield or stop sign) in the direction of travel of the emergency vehicle or where the signal light is green should be approached in he following manner.</a:t>
            </a:r>
          </a:p>
          <a:p>
            <a:pPr algn="just">
              <a:defRPr/>
            </a:pPr>
            <a:r>
              <a:rPr lang="en-US" dirty="0">
                <a:effectLst>
                  <a:outerShdw blurRad="38100" dist="38100" dir="2700000" algn="tl">
                    <a:srgbClr val="000000"/>
                  </a:outerShdw>
                </a:effectLst>
              </a:rPr>
              <a:t>1. Scan the intersection for all possible hazards, right turns on red, pedestrians, fast approaching vehicles, bicycles, etc.</a:t>
            </a:r>
          </a:p>
          <a:p>
            <a:pPr algn="just">
              <a:defRPr/>
            </a:pPr>
            <a:r>
              <a:rPr lang="en-US" dirty="0">
                <a:effectLst>
                  <a:outerShdw blurRad="38100" dist="38100" dir="2700000" algn="tl">
                    <a:srgbClr val="000000"/>
                  </a:outerShdw>
                </a:effectLst>
              </a:rPr>
              <a:t>2. Check traffic in all four directions in the area of the intersection.</a:t>
            </a:r>
          </a:p>
          <a:p>
            <a:pPr algn="just">
              <a:defRPr/>
            </a:pPr>
            <a:r>
              <a:rPr lang="en-US" dirty="0">
                <a:effectLst>
                  <a:outerShdw blurRad="38100" dist="38100" dir="2700000" algn="tl">
                    <a:srgbClr val="000000"/>
                  </a:outerShdw>
                </a:effectLst>
              </a:rPr>
              <a:t>3. If you have the green light </a:t>
            </a:r>
            <a:r>
              <a:rPr lang="en-US" b="1" u="sng" dirty="0">
                <a:effectLst>
                  <a:outerShdw blurRad="38100" dist="38100" dir="2700000" algn="tl">
                    <a:srgbClr val="000000"/>
                  </a:outerShdw>
                </a:effectLst>
              </a:rPr>
              <a:t>do not</a:t>
            </a:r>
            <a:r>
              <a:rPr lang="en-US" dirty="0">
                <a:effectLst>
                  <a:outerShdw blurRad="38100" dist="38100" dir="2700000" algn="tl">
                    <a:srgbClr val="000000"/>
                  </a:outerShdw>
                </a:effectLst>
              </a:rPr>
              <a:t> exceed the posted speed limit.</a:t>
            </a:r>
          </a:p>
          <a:p>
            <a:pPr algn="just">
              <a:defRPr/>
            </a:pPr>
            <a:r>
              <a:rPr lang="en-US" dirty="0">
                <a:effectLst>
                  <a:outerShdw blurRad="38100" dist="38100" dir="2700000" algn="tl">
                    <a:srgbClr val="000000"/>
                  </a:outerShdw>
                </a:effectLst>
              </a:rPr>
              <a:t>4. As you approach the intersection remove your foot from the accelerator and place it over the brake pedal. </a:t>
            </a:r>
            <a:r>
              <a:rPr lang="en-US" b="1" dirty="0">
                <a:effectLst>
                  <a:outerShdw blurRad="38100" dist="38100" dir="2700000" algn="tl">
                    <a:srgbClr val="000000"/>
                  </a:outerShdw>
                </a:effectLst>
              </a:rPr>
              <a:t>BE READY TO STOP.</a:t>
            </a: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5. Activate siren in wail mode at least 250 feet prior to the intersection and, if so equipped, sound air horns a few short blasts if there is any type of hazard in the area of the intersection.</a:t>
            </a:r>
          </a:p>
          <a:p>
            <a:pPr algn="just">
              <a:defRPr/>
            </a:pPr>
            <a:r>
              <a:rPr lang="en-US" dirty="0">
                <a:effectLst>
                  <a:outerShdw blurRad="38100" dist="38100" dir="2700000" algn="tl">
                    <a:srgbClr val="000000"/>
                  </a:outerShdw>
                </a:effectLst>
              </a:rPr>
              <a:t>6. Pass other vehicles on the left whenever possible. If you pass on the right use extreme caution. 7. Always be prepared and keep the vehicle speed low enough so you can stop if another vehicle fails to yield the right-of-way.</a:t>
            </a:r>
          </a:p>
          <a:p>
            <a:pPr>
              <a:defRPr/>
            </a:pPr>
            <a:endParaRPr lang="en-US" b="1" i="1" dirty="0">
              <a:effectLst>
                <a:outerShdw blurRad="38100" dist="38100" dir="2700000" algn="tl">
                  <a:srgbClr val="000000"/>
                </a:outerShdw>
              </a:effectLst>
            </a:endParaRPr>
          </a:p>
          <a:p>
            <a:pPr>
              <a:defRPr/>
            </a:pPr>
            <a:r>
              <a:rPr lang="en-US" b="1" i="1" dirty="0">
                <a:solidFill>
                  <a:srgbClr val="66FF66"/>
                </a:solidFill>
                <a:effectLst>
                  <a:outerShdw blurRad="38100" dist="38100" dir="2700000" algn="tl">
                    <a:srgbClr val="000000"/>
                  </a:outerShdw>
                </a:effectLst>
              </a:rPr>
              <a:t>Remember - You only have the right-of-way if someone yields it to you. If they don’t yield, you don’t have the right-of-way.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533400" y="174625"/>
            <a:ext cx="8077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b="1" u="sng" dirty="0">
                <a:effectLst>
                  <a:outerShdw blurRad="38100" dist="38100" dir="2700000" algn="tl">
                    <a:srgbClr val="000000"/>
                  </a:outerShdw>
                </a:effectLst>
              </a:rPr>
              <a:t>CONTROLLED INTERSECTIONS</a:t>
            </a:r>
          </a:p>
          <a:p>
            <a:pPr>
              <a:defRPr/>
            </a:pP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Intersections controlled by a red traffic light, flashing red light, stop sign or a yield sign require a complete stop by the emergency vehicle operator. The following will also make your trip safer at the controlled intersection:</a:t>
            </a:r>
          </a:p>
          <a:p>
            <a:pPr algn="just">
              <a:defRPr/>
            </a:pPr>
            <a:r>
              <a:rPr lang="en-US" dirty="0">
                <a:effectLst>
                  <a:outerShdw blurRad="38100" dist="38100" dir="2700000" algn="tl">
                    <a:srgbClr val="000000"/>
                  </a:outerShdw>
                </a:effectLst>
              </a:rPr>
              <a:t>1. Do NOT rely on the warning lights, sirens or air horns to clear traffic.</a:t>
            </a:r>
          </a:p>
          <a:p>
            <a:pPr algn="just">
              <a:defRPr/>
            </a:pPr>
            <a:r>
              <a:rPr lang="en-US" dirty="0">
                <a:effectLst>
                  <a:outerShdw blurRad="38100" dist="38100" dir="2700000" algn="tl">
                    <a:srgbClr val="000000"/>
                  </a:outerShdw>
                </a:effectLst>
              </a:rPr>
              <a:t>2. Scan the intersection for all hazards and travel options as you approach. Pass on the left whenever possible.</a:t>
            </a:r>
          </a:p>
          <a:p>
            <a:pPr algn="just">
              <a:defRPr/>
            </a:pPr>
            <a:r>
              <a:rPr lang="en-US" dirty="0">
                <a:effectLst>
                  <a:outerShdw blurRad="38100" dist="38100" dir="2700000" algn="tl">
                    <a:srgbClr val="000000"/>
                  </a:outerShdw>
                </a:effectLst>
              </a:rPr>
              <a:t>3. Slow the vehicle well in advance off the intersection. Downshift. Apply the brakes slowly. Continue to scan all areas of the intersection.</a:t>
            </a:r>
          </a:p>
          <a:p>
            <a:pPr algn="just">
              <a:defRPr/>
            </a:pPr>
            <a:r>
              <a:rPr lang="en-US" dirty="0">
                <a:effectLst>
                  <a:outerShdw blurRad="38100" dist="38100" dir="2700000" algn="tl">
                    <a:srgbClr val="000000"/>
                  </a:outerShdw>
                </a:effectLst>
              </a:rPr>
              <a:t>4. </a:t>
            </a:r>
            <a:r>
              <a:rPr lang="en-US" u="sng" dirty="0">
                <a:solidFill>
                  <a:srgbClr val="FF0000"/>
                </a:solidFill>
                <a:effectLst>
                  <a:outerShdw blurRad="38100" dist="38100" dir="2700000" algn="tl">
                    <a:srgbClr val="000000"/>
                  </a:outerShdw>
                </a:effectLst>
              </a:rPr>
              <a:t>COME TO A COMPLETE STOP </a:t>
            </a:r>
            <a:r>
              <a:rPr lang="en-US" dirty="0">
                <a:effectLst>
                  <a:outerShdw blurRad="38100" dist="38100" dir="2700000" algn="tl">
                    <a:srgbClr val="000000"/>
                  </a:outerShdw>
                </a:effectLst>
              </a:rPr>
              <a:t>and continue forward only after you are sure you have control of EVERY LANE of the intersection.</a:t>
            </a:r>
          </a:p>
          <a:p>
            <a:pPr algn="just">
              <a:defRPr/>
            </a:pPr>
            <a:r>
              <a:rPr lang="en-US" dirty="0">
                <a:effectLst>
                  <a:outerShdw blurRad="38100" dist="38100" dir="2700000" algn="tl">
                    <a:srgbClr val="000000"/>
                  </a:outerShdw>
                </a:effectLst>
              </a:rPr>
              <a:t>5. Communicate your intention to move forward and try to have eye contact with the other drivers in the intersection if possible.</a:t>
            </a:r>
          </a:p>
          <a:p>
            <a:pPr algn="just">
              <a:defRPr/>
            </a:pPr>
            <a:r>
              <a:rPr lang="en-US" dirty="0">
                <a:effectLst>
                  <a:outerShdw blurRad="38100" dist="38100" dir="2700000" algn="tl">
                    <a:srgbClr val="000000"/>
                  </a:outerShdw>
                </a:effectLst>
              </a:rPr>
              <a:t>6. </a:t>
            </a:r>
            <a:r>
              <a:rPr lang="en-US" b="1" dirty="0">
                <a:effectLst>
                  <a:outerShdw blurRad="38100" dist="38100" dir="2700000" algn="tl">
                    <a:srgbClr val="000000"/>
                  </a:outerShdw>
                </a:effectLst>
              </a:rPr>
              <a:t>Every lane of an intersection must be treated as separate intersection.</a:t>
            </a: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7. Activate siren in wail mode at least 250 feet prior to the intersection and, if so equipped, sound air horns a few short blasts if there is any type of hazard in the area of the intersection.</a:t>
            </a:r>
          </a:p>
          <a:p>
            <a:pPr algn="just">
              <a:defRPr/>
            </a:pPr>
            <a:r>
              <a:rPr lang="en-US" dirty="0">
                <a:effectLst>
                  <a:outerShdw blurRad="38100" dist="38100" dir="2700000" algn="tl">
                    <a:srgbClr val="000000"/>
                  </a:outerShdw>
                </a:effectLst>
              </a:rPr>
              <a:t>8. Be alert for other emergency vehicles or drivers that may not see or hear you.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09600" y="533400"/>
            <a:ext cx="79248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b="1" u="sng" dirty="0">
                <a:effectLst>
                  <a:outerShdw blurRad="38100" dist="38100" dir="2700000" algn="tl">
                    <a:srgbClr val="000000"/>
                  </a:outerShdw>
                </a:effectLst>
              </a:rPr>
              <a:t>RAILROAD INTERSECTIONS</a:t>
            </a:r>
          </a:p>
          <a:p>
            <a:pPr>
              <a:defRPr/>
            </a:pP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National Fire Protection Organization (NFPA) Operation Lifesaver and the Federal Highway Transportation Safety Administration (FHWTSA) say emergency vehicles </a:t>
            </a:r>
            <a:r>
              <a:rPr lang="en-US" b="1" dirty="0">
                <a:effectLst>
                  <a:outerShdw blurRad="38100" dist="38100" dir="2700000" algn="tl">
                    <a:srgbClr val="000000"/>
                  </a:outerShdw>
                </a:effectLst>
              </a:rPr>
              <a:t>must</a:t>
            </a:r>
            <a:r>
              <a:rPr lang="en-US" dirty="0">
                <a:effectLst>
                  <a:outerShdw blurRad="38100" dist="38100" dir="2700000" algn="tl">
                    <a:srgbClr val="000000"/>
                  </a:outerShdw>
                </a:effectLst>
              </a:rPr>
              <a:t> come to a </a:t>
            </a:r>
            <a:r>
              <a:rPr lang="en-US" b="1" dirty="0">
                <a:effectLst>
                  <a:outerShdw blurRad="38100" dist="38100" dir="2700000" algn="tl">
                    <a:srgbClr val="000000"/>
                  </a:outerShdw>
                </a:effectLst>
              </a:rPr>
              <a:t>COMPLETE STOP</a:t>
            </a:r>
            <a:r>
              <a:rPr lang="en-US" dirty="0">
                <a:effectLst>
                  <a:outerShdw blurRad="38100" dist="38100" dir="2700000" algn="tl">
                    <a:srgbClr val="000000"/>
                  </a:outerShdw>
                </a:effectLst>
              </a:rPr>
              <a:t> at every </a:t>
            </a:r>
            <a:r>
              <a:rPr lang="en-US" b="1" dirty="0">
                <a:effectLst>
                  <a:outerShdw blurRad="38100" dist="38100" dir="2700000" algn="tl">
                    <a:srgbClr val="000000"/>
                  </a:outerShdw>
                </a:effectLst>
              </a:rPr>
              <a:t>unguarded crossing</a:t>
            </a:r>
            <a:r>
              <a:rPr lang="en-US" dirty="0">
                <a:effectLst>
                  <a:outerShdw blurRad="38100" dist="38100" dir="2700000" algn="tl">
                    <a:srgbClr val="000000"/>
                  </a:outerShdw>
                </a:effectLst>
              </a:rPr>
              <a:t> before going across. The following is also recommended.</a:t>
            </a:r>
            <a:endParaRPr lang="en-US" b="1" u="sng" dirty="0">
              <a:effectLst>
                <a:outerShdw blurRad="38100" dist="38100" dir="2700000" algn="tl">
                  <a:srgbClr val="000000"/>
                </a:outerShdw>
              </a:effectLst>
            </a:endParaRPr>
          </a:p>
          <a:p>
            <a:pPr>
              <a:defRPr/>
            </a:pPr>
            <a:r>
              <a:rPr lang="en-US" b="1" u="sng" dirty="0">
                <a:effectLst>
                  <a:outerShdw blurRad="38100" dist="38100" dir="2700000" algn="tl">
                    <a:srgbClr val="000000"/>
                  </a:outerShdw>
                </a:effectLst>
              </a:rPr>
              <a:t>UNGUARDED CROSSING</a:t>
            </a: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1.  Shut down the siren(s), air horn(s) and any other sound producing devices.</a:t>
            </a:r>
          </a:p>
          <a:p>
            <a:pPr algn="just">
              <a:defRPr/>
            </a:pPr>
            <a:r>
              <a:rPr lang="en-US" dirty="0">
                <a:effectLst>
                  <a:outerShdw blurRad="38100" dist="38100" dir="2700000" algn="tl">
                    <a:srgbClr val="000000"/>
                  </a:outerShdw>
                </a:effectLst>
              </a:rPr>
              <a:t>2.  Do not race the engine; let it run at idle speed.</a:t>
            </a:r>
          </a:p>
          <a:p>
            <a:pPr algn="just">
              <a:defRPr/>
            </a:pPr>
            <a:r>
              <a:rPr lang="en-US" dirty="0">
                <a:effectLst>
                  <a:outerShdw blurRad="38100" dist="38100" dir="2700000" algn="tl">
                    <a:srgbClr val="000000"/>
                  </a:outerShdw>
                </a:effectLst>
              </a:rPr>
              <a:t>3.  Open window and listen for the train’s horn(s) or bell(s).</a:t>
            </a:r>
            <a:endParaRPr lang="en-US" b="1" u="sng" dirty="0">
              <a:effectLst>
                <a:outerShdw blurRad="38100" dist="38100" dir="2700000" algn="tl">
                  <a:srgbClr val="000000"/>
                </a:outerShdw>
              </a:effectLst>
            </a:endParaRPr>
          </a:p>
          <a:p>
            <a:pPr>
              <a:defRPr/>
            </a:pPr>
            <a:r>
              <a:rPr lang="en-US" b="1" u="sng" dirty="0">
                <a:effectLst>
                  <a:outerShdw blurRad="38100" dist="38100" dir="2700000" algn="tl">
                    <a:srgbClr val="000000"/>
                  </a:outerShdw>
                </a:effectLst>
              </a:rPr>
              <a:t>GUARDED CROSSING</a:t>
            </a:r>
            <a:endParaRPr lang="en-US" dirty="0">
              <a:effectLst>
                <a:outerShdw blurRad="38100" dist="38100" dir="2700000" algn="tl">
                  <a:srgbClr val="000000"/>
                </a:outerShdw>
              </a:effectLst>
            </a:endParaRPr>
          </a:p>
          <a:p>
            <a:pPr algn="just">
              <a:defRPr/>
            </a:pPr>
            <a:r>
              <a:rPr lang="en-US" dirty="0">
                <a:effectLst>
                  <a:outerShdw blurRad="38100" dist="38100" dir="2700000" algn="tl">
                    <a:srgbClr val="000000"/>
                  </a:outerShdw>
                </a:effectLst>
              </a:rPr>
              <a:t>1.  Slow down and be ready to stop for a train. The crossing safety warning equipment may not be working.</a:t>
            </a:r>
          </a:p>
          <a:p>
            <a:pPr algn="just">
              <a:defRPr/>
            </a:pPr>
            <a:r>
              <a:rPr lang="en-US" dirty="0">
                <a:effectLst>
                  <a:outerShdw blurRad="38100" dist="38100" dir="2700000" algn="tl">
                    <a:srgbClr val="000000"/>
                  </a:outerShdw>
                </a:effectLst>
              </a:rPr>
              <a:t>2.  Never try to beat the gates or proceed when the warning lights are on.</a:t>
            </a:r>
          </a:p>
          <a:p>
            <a:pPr algn="just">
              <a:defRPr/>
            </a:pPr>
            <a:r>
              <a:rPr lang="en-US" dirty="0">
                <a:effectLst>
                  <a:outerShdw blurRad="38100" dist="38100" dir="2700000" algn="tl">
                    <a:srgbClr val="000000"/>
                  </a:outerShdw>
                </a:effectLst>
              </a:rPr>
              <a:t>3.  Never drive around the gates because the train has passed and you think the gates are going up too slowly.</a:t>
            </a:r>
          </a:p>
          <a:p>
            <a:pPr>
              <a:defRPr/>
            </a:pPr>
            <a:endParaRPr lang="en-US" b="1" i="1" u="sng" dirty="0">
              <a:effectLst>
                <a:outerShdw blurRad="38100" dist="38100" dir="2700000" algn="tl">
                  <a:srgbClr val="000000"/>
                </a:outerShdw>
              </a:effectLst>
            </a:endParaRPr>
          </a:p>
          <a:p>
            <a:pPr>
              <a:defRPr/>
            </a:pPr>
            <a:r>
              <a:rPr lang="en-US" b="1" i="1" u="sng" dirty="0">
                <a:effectLst>
                  <a:outerShdw blurRad="38100" dist="38100" dir="2700000" algn="tl">
                    <a:srgbClr val="000000"/>
                  </a:outerShdw>
                </a:effectLst>
              </a:rPr>
              <a:t>STOP, LOOK, LISTEN and LIVE!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914400" y="838200"/>
            <a:ext cx="75438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800" b="1" u="sng" dirty="0">
                <a:effectLst>
                  <a:outerShdw blurRad="38100" dist="38100" dir="2700000" algn="tl">
                    <a:srgbClr val="000000"/>
                  </a:outerShdw>
                </a:effectLst>
              </a:rPr>
              <a:t>PASSING EMERGENCY VEHICLES</a:t>
            </a:r>
          </a:p>
          <a:p>
            <a:pPr>
              <a:defRPr/>
            </a:pPr>
            <a:endParaRPr lang="en-US" sz="2800" dirty="0">
              <a:effectLst>
                <a:outerShdw blurRad="38100" dist="38100" dir="2700000" algn="tl">
                  <a:srgbClr val="000000"/>
                </a:outerShdw>
              </a:effectLst>
            </a:endParaRPr>
          </a:p>
          <a:p>
            <a:pPr algn="just">
              <a:defRPr/>
            </a:pPr>
            <a:r>
              <a:rPr lang="en-US" sz="2800" dirty="0">
                <a:effectLst>
                  <a:outerShdw blurRad="38100" dist="38100" dir="2700000" algn="tl">
                    <a:srgbClr val="000000"/>
                  </a:outerShdw>
                </a:effectLst>
              </a:rPr>
              <a:t>You should never attempt to pass another emergency vehicle (EV) that is on an emergency response. The only exception is when the other EV has a problem and its operator clearly signals you to pass. Even then, extreme caution must be used.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838200" y="533400"/>
            <a:ext cx="72390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800" b="1" u="sng" dirty="0">
                <a:effectLst>
                  <a:outerShdw blurRad="38100" dist="38100" dir="2700000" algn="tl">
                    <a:srgbClr val="000000"/>
                  </a:outerShdw>
                </a:effectLst>
              </a:rPr>
              <a:t>CONVOYS AND ESCORTS</a:t>
            </a:r>
          </a:p>
          <a:p>
            <a:pPr>
              <a:defRPr/>
            </a:pPr>
            <a:endParaRPr lang="en-US" sz="2800" dirty="0">
              <a:effectLst>
                <a:outerShdw blurRad="38100" dist="38100" dir="2700000" algn="tl">
                  <a:srgbClr val="000000"/>
                </a:outerShdw>
              </a:effectLst>
            </a:endParaRPr>
          </a:p>
          <a:p>
            <a:pPr algn="just">
              <a:defRPr/>
            </a:pPr>
            <a:r>
              <a:rPr lang="en-US" sz="2800" dirty="0">
                <a:effectLst>
                  <a:outerShdw blurRad="38100" dist="38100" dir="2700000" algn="tl">
                    <a:srgbClr val="000000"/>
                  </a:outerShdw>
                </a:effectLst>
              </a:rPr>
              <a:t>The disadvantages of EV convoys and escorts greatly outweigh any advantages. If two or more Emergency Vehicles are going to a scene they should stay at least 500 feet apart. Cars that pull over may pull back directly into the path of the second vehicle if not enough distance is maintained. Using a “wail” mode in the first vehicle and a “yelp” mode in the second vehicle may also help to prevent such accidents.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762000" y="228600"/>
            <a:ext cx="7620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3600" b="1" u="sng" dirty="0">
                <a:effectLst>
                  <a:outerShdw blurRad="38100" dist="38100" dir="2700000" algn="tl">
                    <a:srgbClr val="000000"/>
                  </a:outerShdw>
                </a:effectLst>
              </a:rPr>
              <a:t>STOPPED SCHOOL BUSES</a:t>
            </a:r>
          </a:p>
          <a:p>
            <a:pPr>
              <a:defRPr/>
            </a:pPr>
            <a:endParaRPr lang="en-US" sz="3600" dirty="0">
              <a:effectLst>
                <a:outerShdw blurRad="38100" dist="38100" dir="2700000" algn="tl">
                  <a:srgbClr val="000000"/>
                </a:outerShdw>
              </a:effectLst>
            </a:endParaRPr>
          </a:p>
          <a:p>
            <a:pPr algn="just">
              <a:defRPr/>
            </a:pPr>
            <a:r>
              <a:rPr lang="en-US" sz="3600" dirty="0">
                <a:effectLst>
                  <a:outerShdw blurRad="38100" dist="38100" dir="2700000" algn="tl">
                    <a:srgbClr val="000000"/>
                  </a:outerShdw>
                </a:effectLst>
              </a:rPr>
              <a:t>Emergency Vehicles are not exempt from the stopped school bus laws. Never pass a stopped school bus that is displaying red lights. If the driver shuts off the lights and signals you to pass,</a:t>
            </a:r>
            <a:r>
              <a:rPr lang="en-US" sz="3600" dirty="0"/>
              <a:t> </a:t>
            </a:r>
            <a:r>
              <a:rPr lang="en-US" sz="3600" dirty="0">
                <a:effectLst>
                  <a:outerShdw blurRad="38100" dist="38100" dir="2700000" algn="tl">
                    <a:srgbClr val="000000"/>
                  </a:outerShdw>
                </a:effectLst>
              </a:rPr>
              <a:t>then - and only then - should you move forward. Be very careful, children can be unpredictable.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990600" y="990600"/>
            <a:ext cx="73152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u="sng" dirty="0">
                <a:effectLst>
                  <a:outerShdw blurRad="38100" dist="38100" dir="2700000" algn="tl">
                    <a:srgbClr val="000000"/>
                  </a:outerShdw>
                </a:effectLst>
              </a:rPr>
              <a:t>PASSING VEHICLES AS YOU RESPOND </a:t>
            </a:r>
          </a:p>
          <a:p>
            <a:pPr>
              <a:defRPr/>
            </a:pPr>
            <a:endParaRPr lang="en-US" sz="2400" dirty="0">
              <a:effectLst>
                <a:outerShdw blurRad="38100" dist="38100" dir="2700000" algn="tl">
                  <a:srgbClr val="000000"/>
                </a:outerShdw>
              </a:effectLst>
            </a:endParaRPr>
          </a:p>
          <a:p>
            <a:pPr algn="just">
              <a:defRPr/>
            </a:pPr>
            <a:r>
              <a:rPr lang="en-US" sz="2400" dirty="0">
                <a:effectLst>
                  <a:outerShdw blurRad="38100" dist="38100" dir="2700000" algn="tl">
                    <a:srgbClr val="000000"/>
                  </a:outerShdw>
                </a:effectLst>
              </a:rPr>
              <a:t>If possible, you should pass vehicles on the left. Most people do not expect to be passed on the right, especially by an emergency vehicle. Most states require that other vehicles yield to the emergency vehicle by going to the right and then stopping. If another vehicle decides to move to the right as you try to pass on the right, you’re in trouble. Only in rare situations can passing on the right using extreme caution be justified.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609600" y="685800"/>
            <a:ext cx="80772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3200" b="1" u="sng" dirty="0">
                <a:effectLst>
                  <a:outerShdw blurRad="38100" dist="38100" dir="2700000" algn="tl">
                    <a:srgbClr val="000000"/>
                  </a:outerShdw>
                </a:effectLst>
              </a:rPr>
              <a:t>CROSSING THE CENTER LINE</a:t>
            </a:r>
          </a:p>
          <a:p>
            <a:pPr>
              <a:defRPr/>
            </a:pPr>
            <a:endParaRPr lang="en-US" sz="3200" dirty="0">
              <a:effectLst>
                <a:outerShdw blurRad="38100" dist="38100" dir="2700000" algn="tl">
                  <a:srgbClr val="000000"/>
                </a:outerShdw>
              </a:effectLst>
            </a:endParaRPr>
          </a:p>
          <a:p>
            <a:pPr algn="just">
              <a:defRPr/>
            </a:pPr>
            <a:r>
              <a:rPr lang="en-US" sz="3200" dirty="0">
                <a:effectLst>
                  <a:outerShdw blurRad="38100" dist="38100" dir="2700000" algn="tl">
                    <a:srgbClr val="000000"/>
                  </a:outerShdw>
                </a:effectLst>
              </a:rPr>
              <a:t>Crossing the centerlines of a highway should be done only if the lanes in front of you are completely blocked and you have no other choice. Use extreme caution. On a two-lane road, the double yellow or single yellow line on your side should never be crossed.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685800" y="304800"/>
            <a:ext cx="79248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b="1" u="sng" dirty="0">
                <a:effectLst>
                  <a:outerShdw blurRad="38100" dist="38100" dir="2700000" algn="tl">
                    <a:srgbClr val="000000"/>
                  </a:outerShdw>
                </a:effectLst>
              </a:rPr>
              <a:t>EXPRESSWAY and THRUWAY OPERATIONS</a:t>
            </a:r>
          </a:p>
          <a:p>
            <a:pPr>
              <a:defRPr/>
            </a:pPr>
            <a:endParaRPr lang="en-US" sz="2000" b="1" dirty="0">
              <a:effectLst>
                <a:outerShdw blurRad="38100" dist="38100" dir="2700000" algn="tl">
                  <a:srgbClr val="000000"/>
                </a:outerShdw>
              </a:effectLst>
            </a:endParaRPr>
          </a:p>
          <a:p>
            <a:pPr>
              <a:defRPr/>
            </a:pPr>
            <a:r>
              <a:rPr lang="en-US" sz="2000" b="1" dirty="0">
                <a:effectLst>
                  <a:outerShdw blurRad="38100" dist="38100" dir="2700000" algn="tl">
                    <a:srgbClr val="000000"/>
                  </a:outerShdw>
                </a:effectLst>
              </a:rPr>
              <a:t>ROUTE I-390 RESPONSE:</a:t>
            </a:r>
          </a:p>
          <a:p>
            <a:pPr>
              <a:defRPr/>
            </a:pPr>
            <a:endParaRPr lang="en-US" sz="2000" dirty="0">
              <a:effectLst>
                <a:outerShdw blurRad="38100" dist="38100" dir="2700000" algn="tl">
                  <a:srgbClr val="000000"/>
                </a:outerShdw>
              </a:effectLst>
            </a:endParaRPr>
          </a:p>
          <a:p>
            <a:pPr marL="342900" indent="-342900" algn="just">
              <a:buFont typeface="Arial" pitchFamily="34" charset="0"/>
              <a:buChar char="•"/>
              <a:defRPr/>
            </a:pPr>
            <a:r>
              <a:rPr lang="en-US" sz="2000" dirty="0">
                <a:effectLst>
                  <a:outerShdw blurRad="38100" dist="38100" dir="2700000" algn="tl">
                    <a:srgbClr val="000000"/>
                  </a:outerShdw>
                </a:effectLst>
              </a:rPr>
              <a:t>Firefighters shall refrain from taking </a:t>
            </a:r>
            <a:r>
              <a:rPr lang="en-US" sz="2000" dirty="0" smtClean="0">
                <a:effectLst>
                  <a:outerShdw blurRad="38100" dist="38100" dir="2700000" algn="tl">
                    <a:srgbClr val="000000"/>
                  </a:outerShdw>
                </a:effectLst>
              </a:rPr>
              <a:t>private </a:t>
            </a:r>
            <a:r>
              <a:rPr lang="en-US" sz="2000" dirty="0">
                <a:effectLst>
                  <a:outerShdw blurRad="38100" dist="38100" dir="2700000" algn="tl">
                    <a:srgbClr val="000000"/>
                  </a:outerShdw>
                </a:effectLst>
              </a:rPr>
              <a:t>vehicles onto I-390.  Private vehicles should be parked on the side of the road and the fire equipment will pickup members at exit 11. If the equipment is on I-390 before you can get to exit 11, respond to your assigned station and stand by.</a:t>
            </a:r>
          </a:p>
          <a:p>
            <a:pPr marL="342900" indent="-342900" algn="just">
              <a:buFont typeface="Arial" pitchFamily="34" charset="0"/>
              <a:buChar char="•"/>
              <a:defRPr/>
            </a:pPr>
            <a:r>
              <a:rPr lang="en-US" sz="2000" dirty="0">
                <a:effectLst>
                  <a:outerShdw blurRad="38100" dist="38100" dir="2700000" algn="tl">
                    <a:srgbClr val="000000"/>
                  </a:outerShdw>
                </a:effectLst>
              </a:rPr>
              <a:t>On expressways and thruways, the flow of traffic is a priority. The flow must be maintained or serious rear-end accidents may occur. In most cases, traffic flow can be maintained. If traffic must be stopped, a warning must be placed prior to the backup. Vehicles should be parked only on one side of the highway, at a slight angle with wheels turned toward the shoulder. Cones should be used to move traffic where you want it to go. </a:t>
            </a:r>
            <a:r>
              <a:rPr lang="en-US" sz="2000" b="1" u="sng" dirty="0" smtClean="0">
                <a:solidFill>
                  <a:srgbClr val="FF0000"/>
                </a:solidFill>
                <a:effectLst>
                  <a:outerShdw blurRad="38100" dist="38100" dir="2700000" algn="tl">
                    <a:srgbClr val="000000"/>
                  </a:outerShdw>
                </a:effectLst>
              </a:rPr>
              <a:t>Shut down ALL forward facing emergency lights</a:t>
            </a:r>
            <a:r>
              <a:rPr lang="en-US" sz="2000" b="1" dirty="0" smtClean="0">
                <a:solidFill>
                  <a:srgbClr val="FF0000"/>
                </a:solidFill>
                <a:effectLst>
                  <a:outerShdw blurRad="38100" dist="38100" dir="2700000" algn="tl">
                    <a:srgbClr val="000000"/>
                  </a:outerShdw>
                </a:effectLst>
              </a:rPr>
              <a:t>.</a:t>
            </a:r>
            <a:r>
              <a:rPr lang="en-US" sz="2000" dirty="0" smtClean="0">
                <a:effectLst>
                  <a:outerShdw blurRad="38100" dist="38100" dir="2700000" algn="tl">
                    <a:srgbClr val="000000"/>
                  </a:outerShdw>
                </a:effectLst>
              </a:rPr>
              <a:t> (4-ways OK) Never </a:t>
            </a:r>
            <a:r>
              <a:rPr lang="en-US" sz="2000" dirty="0">
                <a:effectLst>
                  <a:outerShdw blurRad="38100" dist="38100" dir="2700000" algn="tl">
                    <a:srgbClr val="000000"/>
                  </a:outerShdw>
                </a:effectLst>
              </a:rPr>
              <a:t>stand between the flow of traffic and the rear of any vehicles stopped at the incident. If you have to make a U-turn, do it at the area maintained for U-turns.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609600" y="1447800"/>
            <a:ext cx="80772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endParaRPr lang="en-US" b="1" u="sng" dirty="0">
              <a:effectLst>
                <a:outerShdw blurRad="38100" dist="38100" dir="2700000" algn="tl">
                  <a:srgbClr val="000000"/>
                </a:outerShdw>
              </a:effectLst>
            </a:endParaRPr>
          </a:p>
          <a:p>
            <a:pPr>
              <a:defRPr/>
            </a:pPr>
            <a:r>
              <a:rPr lang="en-US" sz="2000" b="1" u="sng" dirty="0" smtClean="0">
                <a:effectLst>
                  <a:outerShdw blurRad="38100" dist="38100" dir="2700000" algn="tl">
                    <a:srgbClr val="000000"/>
                  </a:outerShdw>
                </a:effectLst>
              </a:rPr>
              <a:t>PURPOSE</a:t>
            </a:r>
            <a:r>
              <a:rPr lang="en-US" sz="2000" b="1" u="sng" dirty="0">
                <a:effectLst>
                  <a:outerShdw blurRad="38100" dist="38100" dir="2700000" algn="tl">
                    <a:srgbClr val="000000"/>
                  </a:outerShdw>
                </a:effectLst>
              </a:rPr>
              <a:t>:</a:t>
            </a:r>
            <a:r>
              <a:rPr lang="en-US" sz="2000" u="sng" dirty="0">
                <a:effectLst>
                  <a:outerShdw blurRad="38100" dist="38100" dir="2700000" algn="tl">
                    <a:srgbClr val="000000"/>
                  </a:outerShdw>
                </a:effectLst>
              </a:rPr>
              <a:t> (NFPA 1500, 6.2 and NYS-DOH – 00-13)</a:t>
            </a:r>
            <a:endParaRPr lang="en-US" sz="2000" dirty="0">
              <a:effectLst>
                <a:outerShdw blurRad="38100" dist="38100" dir="2700000" algn="tl">
                  <a:srgbClr val="000000"/>
                </a:outerShdw>
              </a:effectLst>
            </a:endParaRPr>
          </a:p>
          <a:p>
            <a:pPr marL="342900" indent="-342900">
              <a:buFont typeface="Arial" pitchFamily="34" charset="0"/>
              <a:buChar char="•"/>
              <a:defRPr/>
            </a:pPr>
            <a:r>
              <a:rPr lang="en-US" sz="2000" dirty="0" smtClean="0">
                <a:effectLst>
                  <a:outerShdw blurRad="38100" dist="38100" dir="2700000" algn="tl">
                    <a:srgbClr val="000000"/>
                  </a:outerShdw>
                </a:effectLst>
              </a:rPr>
              <a:t>The emergency </a:t>
            </a:r>
            <a:r>
              <a:rPr lang="en-US" sz="2000" dirty="0">
                <a:effectLst>
                  <a:outerShdw blurRad="38100" dist="38100" dir="2700000" algn="tl">
                    <a:srgbClr val="000000"/>
                  </a:outerShdw>
                </a:effectLst>
              </a:rPr>
              <a:t>vehicle drivers </a:t>
            </a:r>
            <a:r>
              <a:rPr lang="en-US" sz="2000" dirty="0" smtClean="0">
                <a:effectLst>
                  <a:outerShdw blurRad="38100" dist="38100" dir="2700000" algn="tl">
                    <a:srgbClr val="000000"/>
                  </a:outerShdw>
                </a:effectLst>
              </a:rPr>
              <a:t>must provide </a:t>
            </a:r>
            <a:r>
              <a:rPr lang="en-US" sz="2000" dirty="0">
                <a:effectLst>
                  <a:outerShdw blurRad="38100" dist="38100" dir="2700000" algn="tl">
                    <a:srgbClr val="000000"/>
                  </a:outerShdw>
                </a:effectLst>
              </a:rPr>
              <a:t>prompt conveyance of apparatus, equipment and personnel to render service to those in </a:t>
            </a:r>
            <a:r>
              <a:rPr lang="en-US" sz="2000" dirty="0" smtClean="0">
                <a:effectLst>
                  <a:outerShdw blurRad="38100" dist="38100" dir="2700000" algn="tl">
                    <a:srgbClr val="000000"/>
                  </a:outerShdw>
                </a:effectLst>
              </a:rPr>
              <a:t>need in </a:t>
            </a:r>
            <a:r>
              <a:rPr lang="en-US" sz="2000" dirty="0">
                <a:effectLst>
                  <a:outerShdw blurRad="38100" dist="38100" dir="2700000" algn="tl">
                    <a:srgbClr val="000000"/>
                  </a:outerShdw>
                </a:effectLst>
              </a:rPr>
              <a:t>the safest and most prudent manner possible. </a:t>
            </a:r>
            <a:endParaRPr lang="en-US" sz="2000" dirty="0" smtClean="0">
              <a:effectLst>
                <a:outerShdw blurRad="38100" dist="38100" dir="2700000" algn="tl">
                  <a:srgbClr val="000000"/>
                </a:outerShdw>
              </a:effectLst>
            </a:endParaRPr>
          </a:p>
          <a:p>
            <a:pPr marL="342900" indent="-342900">
              <a:buFont typeface="Arial" pitchFamily="34" charset="0"/>
              <a:buChar char="•"/>
              <a:defRPr/>
            </a:pPr>
            <a:endParaRPr lang="en-US" sz="2000" dirty="0" smtClean="0">
              <a:effectLst>
                <a:outerShdw blurRad="38100" dist="38100" dir="2700000" algn="tl">
                  <a:srgbClr val="000000"/>
                </a:outerShdw>
              </a:effectLst>
            </a:endParaRPr>
          </a:p>
          <a:p>
            <a:pPr marL="342900" indent="-342900">
              <a:buFont typeface="Arial" pitchFamily="34" charset="0"/>
              <a:buChar char="•"/>
              <a:defRPr/>
            </a:pPr>
            <a:r>
              <a:rPr lang="en-US" sz="2000" dirty="0" smtClean="0">
                <a:effectLst>
                  <a:outerShdw blurRad="38100" dist="38100" dir="2700000" algn="tl">
                    <a:srgbClr val="000000"/>
                  </a:outerShdw>
                </a:effectLst>
              </a:rPr>
              <a:t>Emergency </a:t>
            </a:r>
            <a:r>
              <a:rPr lang="en-US" sz="2000" dirty="0">
                <a:effectLst>
                  <a:outerShdw blurRad="38100" dist="38100" dir="2700000" algn="tl">
                    <a:srgbClr val="000000"/>
                  </a:outerShdw>
                </a:effectLst>
              </a:rPr>
              <a:t>vehicle drivers have in their care, custody and control most of the major assets possessed by the </a:t>
            </a:r>
            <a:r>
              <a:rPr lang="en-US" sz="2000" dirty="0" smtClean="0">
                <a:effectLst>
                  <a:outerShdw blurRad="38100" dist="38100" dir="2700000" algn="tl">
                    <a:srgbClr val="000000"/>
                  </a:outerShdw>
                </a:effectLst>
              </a:rPr>
              <a:t>organization.</a:t>
            </a:r>
          </a:p>
          <a:p>
            <a:pPr>
              <a:defRPr/>
            </a:pPr>
            <a:r>
              <a:rPr lang="en-US" sz="2000" dirty="0" smtClean="0">
                <a:effectLst>
                  <a:outerShdw blurRad="38100" dist="38100" dir="2700000" algn="tl">
                    <a:srgbClr val="000000"/>
                  </a:outerShdw>
                </a:effectLst>
              </a:rPr>
              <a:t> </a:t>
            </a:r>
          </a:p>
          <a:p>
            <a:pPr marL="342900" indent="-342900">
              <a:buFont typeface="Arial" pitchFamily="34" charset="0"/>
              <a:buChar char="•"/>
              <a:defRPr/>
            </a:pPr>
            <a:r>
              <a:rPr lang="en-US" sz="2000" dirty="0" smtClean="0">
                <a:effectLst>
                  <a:outerShdw blurRad="38100" dist="38100" dir="2700000" algn="tl">
                    <a:srgbClr val="000000"/>
                  </a:outerShdw>
                </a:effectLst>
              </a:rPr>
              <a:t>Emergency </a:t>
            </a:r>
            <a:r>
              <a:rPr lang="en-US" sz="2000" dirty="0">
                <a:effectLst>
                  <a:outerShdw blurRad="38100" dist="38100" dir="2700000" algn="tl">
                    <a:srgbClr val="000000"/>
                  </a:outerShdw>
                </a:effectLst>
              </a:rPr>
              <a:t>vehicle drivers are </a:t>
            </a:r>
            <a:r>
              <a:rPr lang="en-US" sz="2000" dirty="0" smtClean="0">
                <a:effectLst>
                  <a:outerShdw blurRad="38100" dist="38100" dir="2700000" algn="tl">
                    <a:srgbClr val="000000"/>
                  </a:outerShdw>
                </a:effectLst>
              </a:rPr>
              <a:t>held </a:t>
            </a:r>
            <a:r>
              <a:rPr lang="en-US" sz="2000" dirty="0">
                <a:effectLst>
                  <a:outerShdw blurRad="38100" dist="38100" dir="2700000" algn="tl">
                    <a:srgbClr val="000000"/>
                  </a:outerShdw>
                </a:effectLst>
              </a:rPr>
              <a:t>to a higher standard of care than the general motoring public and must provide due regard for the safety of others. </a:t>
            </a:r>
            <a:endParaRPr lang="en-US" sz="2000" dirty="0" smtClean="0">
              <a:effectLst>
                <a:outerShdw blurRad="38100" dist="38100" dir="2700000" algn="tl">
                  <a:srgbClr val="000000"/>
                </a:outerShdw>
              </a:effectLst>
            </a:endParaRPr>
          </a:p>
          <a:p>
            <a:pPr marL="342900" indent="-342900">
              <a:buFont typeface="Arial" pitchFamily="34" charset="0"/>
              <a:buChar char="•"/>
              <a:defRPr/>
            </a:pPr>
            <a:r>
              <a:rPr lang="en-US" sz="2000" b="1" i="1" dirty="0" smtClean="0">
                <a:solidFill>
                  <a:srgbClr val="66FF66"/>
                </a:solidFill>
                <a:effectLst>
                  <a:outerShdw blurRad="38100" dist="38100" dir="2700000" algn="tl">
                    <a:srgbClr val="000000"/>
                  </a:outerShdw>
                </a:effectLst>
              </a:rPr>
              <a:t>Safe </a:t>
            </a:r>
            <a:r>
              <a:rPr lang="en-US" sz="2000" b="1" i="1" dirty="0">
                <a:solidFill>
                  <a:srgbClr val="66FF66"/>
                </a:solidFill>
                <a:effectLst>
                  <a:outerShdw blurRad="38100" dist="38100" dir="2700000" algn="tl">
                    <a:srgbClr val="000000"/>
                  </a:outerShdw>
                </a:effectLst>
              </a:rPr>
              <a:t>arrival at the emergency scene shall be and must always remain the first priority of all emergency vehicle drivers.</a:t>
            </a:r>
          </a:p>
        </p:txBody>
      </p:sp>
      <p:pic>
        <p:nvPicPr>
          <p:cNvPr id="3075" name="Picture 5" descr="RFD Pa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6573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 Box 6"/>
          <p:cNvSpPr txBox="1">
            <a:spLocks noChangeArrowheads="1"/>
          </p:cNvSpPr>
          <p:nvPr/>
        </p:nvSpPr>
        <p:spPr bwMode="auto">
          <a:xfrm>
            <a:off x="762000" y="381000"/>
            <a:ext cx="56388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2800" b="1" dirty="0">
                <a:effectLst>
                  <a:outerShdw blurRad="38100" dist="38100" dir="2700000" algn="tl">
                    <a:srgbClr val="000000"/>
                  </a:outerShdw>
                </a:effectLst>
              </a:rPr>
              <a:t>Emergency Vehicle Response Operating Guidance</a:t>
            </a:r>
          </a:p>
          <a:p>
            <a:pPr>
              <a:spcBef>
                <a:spcPct val="50000"/>
              </a:spcBef>
              <a:defRPr/>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5638800" y="838200"/>
            <a:ext cx="2971800" cy="1981200"/>
          </a:xfrm>
        </p:spPr>
        <p:txBody>
          <a:bodyPr/>
          <a:lstStyle/>
          <a:p>
            <a:r>
              <a:rPr lang="en-US" sz="6000" b="1" dirty="0">
                <a:solidFill>
                  <a:srgbClr val="FF0000"/>
                </a:solidFill>
              </a:rPr>
              <a:t>Seat Belts</a:t>
            </a:r>
            <a:endParaRPr lang="en-US" dirty="0">
              <a:solidFill>
                <a:srgbClr val="FF0000"/>
              </a:solidFill>
            </a:endParaRPr>
          </a:p>
        </p:txBody>
      </p:sp>
      <p:sp>
        <p:nvSpPr>
          <p:cNvPr id="145411" name="Text Box 3"/>
          <p:cNvSpPr txBox="1">
            <a:spLocks noChangeArrowheads="1"/>
          </p:cNvSpPr>
          <p:nvPr/>
        </p:nvSpPr>
        <p:spPr bwMode="auto">
          <a:xfrm>
            <a:off x="304800" y="3733800"/>
            <a:ext cx="83058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600" b="1" i="1" dirty="0">
                <a:solidFill>
                  <a:srgbClr val="FFFFFF"/>
                </a:solidFill>
                <a:effectLst>
                  <a:outerShdw blurRad="38100" dist="38100" dir="2700000" algn="tl">
                    <a:srgbClr val="000000"/>
                  </a:outerShdw>
                </a:effectLst>
              </a:rPr>
              <a:t>National  Fire Administration (NFA)                                         10 year study showed: Of the firefighters killed in crashes,   </a:t>
            </a:r>
            <a:r>
              <a:rPr lang="en-US" sz="2600" b="1" i="1" u="sng" dirty="0">
                <a:solidFill>
                  <a:srgbClr val="FFFFFF"/>
                </a:solidFill>
                <a:effectLst>
                  <a:outerShdw blurRad="38100" dist="38100" dir="2700000" algn="tl">
                    <a:srgbClr val="000000"/>
                  </a:outerShdw>
                </a:effectLst>
              </a:rPr>
              <a:t>27%   were ejected from the vehicle</a:t>
            </a:r>
            <a:r>
              <a:rPr lang="en-US" sz="2600" b="1" i="1" dirty="0">
                <a:solidFill>
                  <a:srgbClr val="FFFFFF"/>
                </a:solidFill>
                <a:effectLst>
                  <a:outerShdw blurRad="38100" dist="38100" dir="2700000" algn="tl">
                    <a:srgbClr val="000000"/>
                  </a:outerShdw>
                </a:effectLst>
              </a:rPr>
              <a:t>. </a:t>
            </a:r>
            <a:r>
              <a:rPr lang="en-US" sz="2600" b="1" i="1" u="sng" dirty="0">
                <a:solidFill>
                  <a:srgbClr val="FFFF00"/>
                </a:solidFill>
                <a:effectLst>
                  <a:outerShdw blurRad="38100" dist="38100" dir="2700000" algn="tl">
                    <a:srgbClr val="000000"/>
                  </a:outerShdw>
                </a:effectLst>
              </a:rPr>
              <a:t>70% of F/F killed in crashes in the last </a:t>
            </a:r>
            <a:r>
              <a:rPr lang="en-US" sz="2600" b="1" i="1" u="sng" dirty="0" smtClean="0">
                <a:solidFill>
                  <a:srgbClr val="FFFF00"/>
                </a:solidFill>
                <a:effectLst>
                  <a:outerShdw blurRad="38100" dist="38100" dir="2700000" algn="tl">
                    <a:srgbClr val="000000"/>
                  </a:outerShdw>
                </a:effectLst>
              </a:rPr>
              <a:t> TEN </a:t>
            </a:r>
            <a:r>
              <a:rPr lang="en-US" sz="2600" b="1" i="1" u="sng" dirty="0">
                <a:solidFill>
                  <a:srgbClr val="FFFF00"/>
                </a:solidFill>
                <a:effectLst>
                  <a:outerShdw blurRad="38100" dist="38100" dir="2700000" algn="tl">
                    <a:srgbClr val="000000"/>
                  </a:outerShdw>
                </a:effectLst>
              </a:rPr>
              <a:t>years had NO BELT ON!</a:t>
            </a:r>
            <a:r>
              <a:rPr lang="en-US" sz="2600" b="1" i="1" dirty="0">
                <a:solidFill>
                  <a:srgbClr val="FFFF00"/>
                </a:solidFill>
                <a:effectLst>
                  <a:outerShdw blurRad="38100" dist="38100" dir="2700000" algn="tl">
                    <a:srgbClr val="000000"/>
                  </a:outerShdw>
                </a:effectLst>
              </a:rPr>
              <a:t>  </a:t>
            </a:r>
            <a:endParaRPr lang="en-US" sz="3000" i="1" u="sng" dirty="0">
              <a:effectLst>
                <a:outerShdw blurRad="38100" dist="38100" dir="2700000" algn="tl">
                  <a:srgbClr val="000000"/>
                </a:outerShdw>
              </a:effectLst>
            </a:endParaRPr>
          </a:p>
        </p:txBody>
      </p:sp>
      <p:pic>
        <p:nvPicPr>
          <p:cNvPr id="145412" name="Picture 4" descr="seat b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4876800" cy="3218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69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762000" y="685800"/>
            <a:ext cx="77724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b="1" u="sng" dirty="0">
                <a:effectLst>
                  <a:outerShdw blurRad="38100" dist="38100" dir="2700000" algn="tl">
                    <a:srgbClr val="000000">
                      <a:alpha val="43137"/>
                    </a:srgbClr>
                  </a:outerShdw>
                </a:effectLst>
              </a:rPr>
              <a:t>RIDING POLICY and SEAT BELTS</a:t>
            </a:r>
          </a:p>
          <a:p>
            <a:pPr>
              <a:defRPr/>
            </a:pPr>
            <a:endParaRPr lang="en-US" dirty="0">
              <a:effectLst>
                <a:outerShdw blurRad="38100" dist="38100" dir="2700000" algn="tl">
                  <a:srgbClr val="000000">
                    <a:alpha val="43137"/>
                  </a:srgbClr>
                </a:outerShdw>
              </a:effectLst>
            </a:endParaRPr>
          </a:p>
          <a:p>
            <a:pPr marL="342900" indent="-342900" algn="just">
              <a:buFont typeface="Arial" pitchFamily="34" charset="0"/>
              <a:buChar char="•"/>
              <a:defRPr/>
            </a:pPr>
            <a:r>
              <a:rPr lang="en-US" sz="2400" dirty="0">
                <a:effectLst>
                  <a:outerShdw blurRad="38100" dist="38100" dir="2700000" algn="tl">
                    <a:srgbClr val="000000">
                      <a:alpha val="43137"/>
                    </a:srgbClr>
                  </a:outerShdw>
                </a:effectLst>
              </a:rPr>
              <a:t>The District requires all persons riding on emergency apparatus to be seated in approved riding positions and be secured ion the vehicle by seat belts prior to the vehicle being placed into motion. Use of Passenger Restraint devices are required by NFPA and NYSDOH. </a:t>
            </a:r>
          </a:p>
          <a:p>
            <a:pPr marL="342900" indent="-342900" algn="just">
              <a:buFont typeface="Arial" pitchFamily="34" charset="0"/>
              <a:buChar char="•"/>
              <a:defRPr/>
            </a:pPr>
            <a:r>
              <a:rPr lang="en-US" sz="2400" dirty="0">
                <a:effectLst>
                  <a:outerShdw blurRad="38100" dist="38100" dir="2700000" algn="tl">
                    <a:srgbClr val="000000">
                      <a:alpha val="43137"/>
                    </a:srgbClr>
                  </a:outerShdw>
                </a:effectLst>
              </a:rPr>
              <a:t>The emergency vehicle operator or the person riding in the officer position shall verify that all personnel are properly seated and in seat belts before the vehicle is moved.</a:t>
            </a:r>
          </a:p>
          <a:p>
            <a:pPr marL="342900" indent="-342900" algn="just">
              <a:buFont typeface="Arial" pitchFamily="34" charset="0"/>
              <a:buChar char="•"/>
              <a:defRPr/>
            </a:pPr>
            <a:r>
              <a:rPr lang="en-US" sz="2400" dirty="0">
                <a:effectLst>
                  <a:outerShdw blurRad="38100" dist="38100" dir="2700000" algn="tl">
                    <a:srgbClr val="000000">
                      <a:alpha val="43137"/>
                    </a:srgbClr>
                  </a:outerShdw>
                </a:effectLst>
              </a:rPr>
              <a:t>Personnel who perform emergency medical care while the vehicle is in motion should be secured to the seat by a seat belt whenever possible.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685800" y="228600"/>
            <a:ext cx="79248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b="1" u="sng" dirty="0">
                <a:effectLst>
                  <a:outerShdw blurRad="38100" dist="38100" dir="2700000" algn="tl">
                    <a:srgbClr val="000000"/>
                  </a:outerShdw>
                </a:effectLst>
              </a:rPr>
              <a:t>BACKING</a:t>
            </a:r>
          </a:p>
          <a:p>
            <a:pPr>
              <a:defRPr/>
            </a:pPr>
            <a:endParaRPr lang="en-US" sz="2000" dirty="0">
              <a:effectLst>
                <a:outerShdw blurRad="38100" dist="38100" dir="2700000" algn="tl">
                  <a:srgbClr val="000000"/>
                </a:outerShdw>
              </a:effectLst>
            </a:endParaRPr>
          </a:p>
          <a:p>
            <a:pPr algn="just">
              <a:defRPr/>
            </a:pPr>
            <a:r>
              <a:rPr lang="en-US" sz="2200" dirty="0">
                <a:effectLst>
                  <a:outerShdw blurRad="38100" dist="38100" dir="2700000" algn="tl">
                    <a:srgbClr val="000000"/>
                  </a:outerShdw>
                </a:effectLst>
              </a:rPr>
              <a:t>The District requires that whenever possible drivers should avoid backing, as the safest way to back up a vehicle is not to back up at all. When it is necessary to back up any emergency vehicle, all drivers shall adhere to one of the two following guidelines.</a:t>
            </a:r>
          </a:p>
          <a:p>
            <a:pPr algn="just">
              <a:defRPr/>
            </a:pPr>
            <a:r>
              <a:rPr lang="en-US" sz="2200" dirty="0" smtClean="0">
                <a:effectLst>
                  <a:outerShdw blurRad="38100" dist="38100" dir="2700000" algn="tl">
                    <a:srgbClr val="000000"/>
                  </a:outerShdw>
                </a:effectLst>
              </a:rPr>
              <a:t>The </a:t>
            </a:r>
            <a:r>
              <a:rPr lang="en-US" sz="2200" dirty="0">
                <a:effectLst>
                  <a:outerShdw blurRad="38100" dist="38100" dir="2700000" algn="tl">
                    <a:srgbClr val="000000"/>
                  </a:outerShdw>
                </a:effectLst>
              </a:rPr>
              <a:t>Districts procedure is that before any vehicle is put into reverse and backed up, that a spotter be placed near the left rear of the vehicle. The spotter should be positioned so that the driver can see the spotter at all times. If at any time the </a:t>
            </a:r>
            <a:r>
              <a:rPr lang="en-US" sz="2200" dirty="0" smtClean="0">
                <a:effectLst>
                  <a:outerShdw blurRad="38100" dist="38100" dir="2700000" algn="tl">
                    <a:srgbClr val="000000"/>
                  </a:outerShdw>
                </a:effectLst>
              </a:rPr>
              <a:t>driver loses </a:t>
            </a:r>
            <a:r>
              <a:rPr lang="en-US" sz="2200" dirty="0">
                <a:effectLst>
                  <a:outerShdw blurRad="38100" dist="38100" dir="2700000" algn="tl">
                    <a:srgbClr val="000000"/>
                  </a:outerShdw>
                </a:effectLst>
              </a:rPr>
              <a:t>sight of the spotter, he / she shall immediately until the spotter becomes visible again. The spotter shall observe the area immediately behind and above the vehicle.</a:t>
            </a:r>
          </a:p>
          <a:p>
            <a:pPr algn="just">
              <a:defRPr/>
            </a:pPr>
            <a:r>
              <a:rPr lang="en-US" sz="2200" dirty="0" smtClean="0">
                <a:effectLst>
                  <a:outerShdw blurRad="38100" dist="38100" dir="2700000" algn="tl">
                    <a:srgbClr val="000000"/>
                  </a:outerShdw>
                </a:effectLst>
              </a:rPr>
              <a:t>If </a:t>
            </a:r>
            <a:r>
              <a:rPr lang="en-US" sz="2200" dirty="0">
                <a:effectLst>
                  <a:outerShdw blurRad="38100" dist="38100" dir="2700000" algn="tl">
                    <a:srgbClr val="000000"/>
                  </a:outerShdw>
                </a:effectLst>
              </a:rPr>
              <a:t>conditions exist that make use of a spotter impossible or impractical, all drivers shall get out and check behind and above the vehicle before backing to insure that there is nothing in the path of vehicle travel.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609600" y="533400"/>
            <a:ext cx="79248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z="2000" b="1" u="sng" dirty="0" smtClean="0">
                <a:effectLst>
                  <a:outerShdw blurRad="38100" dist="38100" dir="2700000" algn="tl">
                    <a:srgbClr val="000000">
                      <a:alpha val="43137"/>
                    </a:srgbClr>
                  </a:outerShdw>
                </a:effectLst>
              </a:rPr>
              <a:t>RESPONSE IN A PRIVATELY OWNED VEHICLE (POV)</a:t>
            </a:r>
          </a:p>
          <a:p>
            <a:pPr>
              <a:defRPr/>
            </a:pPr>
            <a:endParaRPr lang="en-US" sz="2000" dirty="0" smtClean="0">
              <a:effectLst>
                <a:outerShdw blurRad="38100" dist="38100" dir="2700000" algn="tl">
                  <a:srgbClr val="000000">
                    <a:alpha val="43137"/>
                  </a:srgbClr>
                </a:outerShdw>
              </a:effectLst>
            </a:endParaRPr>
          </a:p>
          <a:p>
            <a:pPr algn="just">
              <a:defRPr/>
            </a:pPr>
            <a:r>
              <a:rPr lang="en-US" sz="2000" dirty="0" smtClean="0">
                <a:effectLst>
                  <a:outerShdw blurRad="38100" dist="38100" dir="2700000" algn="tl">
                    <a:srgbClr val="000000">
                      <a:alpha val="43137"/>
                    </a:srgbClr>
                  </a:outerShdw>
                </a:effectLst>
              </a:rPr>
              <a:t>When responding to the station or scene of an emergency in a privately owned vehicle (non-district or department vehicle), all applicable motor vehicle laws shall be strictly adhered to. Privately owned vehicles are not granted any exemptions to the vehicle and traffic laws that apply to authorized emergency vehicles. </a:t>
            </a:r>
            <a:r>
              <a:rPr lang="en-US" sz="2000" b="1" dirty="0" smtClean="0">
                <a:effectLst>
                  <a:outerShdw blurRad="38100" dist="38100" dir="2700000" algn="tl">
                    <a:srgbClr val="000000">
                      <a:alpha val="43137"/>
                    </a:srgbClr>
                  </a:outerShdw>
                </a:effectLst>
              </a:rPr>
              <a:t>Private vehicles are not emergency vehicles and therefore are not afforded any exemptions or special privileges under state law.</a:t>
            </a:r>
            <a:endParaRPr lang="en-US" sz="2000" dirty="0" smtClean="0">
              <a:effectLst>
                <a:outerShdw blurRad="38100" dist="38100" dir="2700000" algn="tl">
                  <a:srgbClr val="000000">
                    <a:alpha val="43137"/>
                  </a:srgbClr>
                </a:outerShdw>
              </a:effectLst>
            </a:endParaRPr>
          </a:p>
          <a:p>
            <a:pPr algn="just">
              <a:defRPr/>
            </a:pPr>
            <a:r>
              <a:rPr lang="en-US" sz="2000" dirty="0" smtClean="0">
                <a:effectLst>
                  <a:outerShdw blurRad="38100" dist="38100" dir="2700000" algn="tl">
                    <a:srgbClr val="000000">
                      <a:alpha val="43137"/>
                    </a:srgbClr>
                  </a:outerShdw>
                </a:effectLst>
              </a:rPr>
              <a:t>	Due to the stress that a timely response generates, you must make a special effort to operate a vehicle in a safe manner. As with emergency vehicles, you should pay close 	attention to:</a:t>
            </a:r>
          </a:p>
          <a:p>
            <a:pPr>
              <a:defRPr/>
            </a:pPr>
            <a:endParaRPr lang="en-US" sz="2000" dirty="0" smtClean="0">
              <a:effectLst>
                <a:outerShdw blurRad="38100" dist="38100" dir="2700000" algn="tl">
                  <a:srgbClr val="000000">
                    <a:alpha val="43137"/>
                  </a:srgbClr>
                </a:outerShdw>
              </a:effectLst>
            </a:endParaRPr>
          </a:p>
          <a:p>
            <a:pPr>
              <a:defRPr/>
            </a:pPr>
            <a:r>
              <a:rPr lang="en-US" sz="2000" dirty="0" smtClean="0">
                <a:effectLst>
                  <a:outerShdw blurRad="38100" dist="38100" dir="2700000" algn="tl">
                    <a:srgbClr val="000000">
                      <a:alpha val="43137"/>
                    </a:srgbClr>
                  </a:outerShdw>
                </a:effectLst>
              </a:rPr>
              <a:t>	1. Speed limits, road, weather and light conditions.</a:t>
            </a:r>
          </a:p>
          <a:p>
            <a:pPr>
              <a:defRPr/>
            </a:pPr>
            <a:r>
              <a:rPr lang="en-US" sz="2000" dirty="0" smtClean="0">
                <a:effectLst>
                  <a:outerShdw blurRad="38100" dist="38100" dir="2700000" algn="tl">
                    <a:srgbClr val="000000">
                      <a:alpha val="43137"/>
                    </a:srgbClr>
                  </a:outerShdw>
                </a:effectLst>
              </a:rPr>
              <a:t>	2. Intersections with or without a traffic control device.</a:t>
            </a:r>
          </a:p>
          <a:p>
            <a:pPr>
              <a:defRPr/>
            </a:pPr>
            <a:r>
              <a:rPr lang="en-US" sz="2000" dirty="0" smtClean="0">
                <a:effectLst>
                  <a:outerShdw blurRad="38100" dist="38100" dir="2700000" algn="tl">
                    <a:srgbClr val="000000">
                      <a:alpha val="43137"/>
                    </a:srgbClr>
                  </a:outerShdw>
                </a:effectLst>
              </a:rPr>
              <a:t>	3. Passing and Turning.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09600" y="533400"/>
            <a:ext cx="8001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defRPr/>
            </a:pPr>
            <a:r>
              <a:rPr lang="en-US" sz="2400" dirty="0">
                <a:effectLst>
                  <a:outerShdw blurRad="38100" dist="38100" dir="2700000" algn="tl">
                    <a:srgbClr val="000000"/>
                  </a:outerShdw>
                </a:effectLst>
              </a:rPr>
              <a:t>You may be held both civil and criminally liable if an accident were to occur while on duty as an emergency responder. The agency for whom you work can also be brought into a lawsuit if the case can be made that you were improperly or inadequately instructed, or no effort was made to control unsafe or reckless operation when responding.</a:t>
            </a:r>
          </a:p>
          <a:p>
            <a:pPr algn="just">
              <a:defRPr/>
            </a:pPr>
            <a:endParaRPr lang="en-US" sz="2400" dirty="0">
              <a:effectLst>
                <a:outerShdw blurRad="38100" dist="38100" dir="2700000" algn="tl">
                  <a:srgbClr val="000000"/>
                </a:outerShdw>
              </a:effectLst>
            </a:endParaRPr>
          </a:p>
          <a:p>
            <a:pPr algn="just">
              <a:defRPr/>
            </a:pPr>
            <a:r>
              <a:rPr lang="en-US" sz="2400" dirty="0">
                <a:effectLst>
                  <a:outerShdw blurRad="38100" dist="38100" dir="2700000" algn="tl">
                    <a:srgbClr val="000000"/>
                  </a:outerShdw>
                </a:effectLst>
              </a:rPr>
              <a:t>When parking at a scene, keep all vehicles as far away as possible and in a safe position. Attempt to keep all vehicles on one side of the road and out of the street if possible. Park at a slight angle with wheels turned toward the shoulder.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609600" y="533400"/>
            <a:ext cx="79248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600" b="1" u="sng" dirty="0">
                <a:effectLst>
                  <a:outerShdw blurRad="38100" dist="38100" dir="2700000" algn="tl">
                    <a:srgbClr val="000000"/>
                  </a:outerShdw>
                </a:effectLst>
              </a:rPr>
              <a:t>ALCOHOLIC BEVERAGES </a:t>
            </a:r>
            <a:r>
              <a:rPr lang="en-US" sz="2600" b="1" u="sng" dirty="0" smtClean="0">
                <a:effectLst>
                  <a:outerShdw blurRad="38100" dist="38100" dir="2700000" algn="tl">
                    <a:srgbClr val="000000"/>
                  </a:outerShdw>
                </a:effectLst>
              </a:rPr>
              <a:t>– DRUGS &amp; </a:t>
            </a:r>
            <a:r>
              <a:rPr lang="en-US" sz="2600" b="1" u="sng" dirty="0">
                <a:effectLst>
                  <a:outerShdw blurRad="38100" dist="38100" dir="2700000" algn="tl">
                    <a:srgbClr val="000000"/>
                  </a:outerShdw>
                </a:effectLst>
              </a:rPr>
              <a:t>FATIGUE</a:t>
            </a:r>
          </a:p>
          <a:p>
            <a:pPr>
              <a:defRPr/>
            </a:pPr>
            <a:endParaRPr lang="en-US" sz="2800" dirty="0">
              <a:effectLst>
                <a:outerShdw blurRad="38100" dist="38100" dir="2700000" algn="tl">
                  <a:srgbClr val="000000"/>
                </a:outerShdw>
              </a:effectLst>
            </a:endParaRPr>
          </a:p>
          <a:p>
            <a:pPr algn="just">
              <a:defRPr/>
            </a:pPr>
            <a:r>
              <a:rPr lang="en-US" sz="2800" dirty="0">
                <a:effectLst>
                  <a:outerShdw blurRad="38100" dist="38100" dir="2700000" algn="tl">
                    <a:srgbClr val="000000"/>
                  </a:outerShdw>
                </a:effectLst>
              </a:rPr>
              <a:t>Under no condition shall a firefighter </a:t>
            </a:r>
            <a:r>
              <a:rPr lang="en-US" sz="2800" dirty="0" smtClean="0">
                <a:effectLst>
                  <a:outerShdw blurRad="38100" dist="38100" dir="2700000" algn="tl">
                    <a:srgbClr val="000000"/>
                  </a:outerShdw>
                </a:effectLst>
              </a:rPr>
              <a:t>respond to any alarm if that </a:t>
            </a:r>
            <a:r>
              <a:rPr lang="en-US" sz="2800" dirty="0">
                <a:effectLst>
                  <a:outerShdw blurRad="38100" dist="38100" dir="2700000" algn="tl">
                    <a:srgbClr val="000000"/>
                  </a:outerShdw>
                </a:effectLst>
              </a:rPr>
              <a:t>firefighter has </a:t>
            </a:r>
            <a:r>
              <a:rPr lang="en-US" sz="2800" dirty="0" smtClean="0">
                <a:effectLst>
                  <a:outerShdw blurRad="38100" dist="38100" dir="2700000" algn="tl">
                    <a:srgbClr val="000000"/>
                  </a:outerShdw>
                </a:effectLst>
              </a:rPr>
              <a:t>even the </a:t>
            </a:r>
            <a:r>
              <a:rPr lang="en-US" sz="2800" dirty="0">
                <a:effectLst>
                  <a:outerShdw blurRad="38100" dist="38100" dir="2700000" algn="tl">
                    <a:srgbClr val="000000"/>
                  </a:outerShdw>
                </a:effectLst>
              </a:rPr>
              <a:t>smell of alcohol on their breath or is under the influence of any type of intoxicant or drug. </a:t>
            </a:r>
            <a:endParaRPr lang="en-US" sz="2800" dirty="0" smtClean="0">
              <a:effectLst>
                <a:outerShdw blurRad="38100" dist="38100" dir="2700000" algn="tl">
                  <a:srgbClr val="000000"/>
                </a:outerShdw>
              </a:effectLst>
            </a:endParaRPr>
          </a:p>
          <a:p>
            <a:pPr algn="just">
              <a:defRPr/>
            </a:pPr>
            <a:endParaRPr lang="en-US" sz="2800" dirty="0">
              <a:effectLst>
                <a:outerShdw blurRad="38100" dist="38100" dir="2700000" algn="tl">
                  <a:srgbClr val="000000"/>
                </a:outerShdw>
              </a:effectLst>
            </a:endParaRPr>
          </a:p>
          <a:p>
            <a:pPr algn="just">
              <a:defRPr/>
            </a:pPr>
            <a:r>
              <a:rPr lang="en-US" sz="2800" dirty="0" smtClean="0">
                <a:effectLst>
                  <a:outerShdw blurRad="38100" dist="38100" dir="2700000" algn="tl">
                    <a:srgbClr val="000000"/>
                  </a:outerShdw>
                </a:effectLst>
              </a:rPr>
              <a:t>Firefighters </a:t>
            </a:r>
            <a:r>
              <a:rPr lang="en-US" sz="2800" dirty="0">
                <a:effectLst>
                  <a:outerShdw blurRad="38100" dist="38100" dir="2700000" algn="tl">
                    <a:srgbClr val="000000"/>
                  </a:outerShdw>
                </a:effectLst>
              </a:rPr>
              <a:t>should also refrain from driving if they are tired or under any emotional stress that could effect their driving in a safe and alert manner.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04800"/>
            <a:ext cx="8077200" cy="6555641"/>
          </a:xfrm>
          <a:prstGeom prst="rect">
            <a:avLst/>
          </a:prstGeom>
          <a:noFill/>
        </p:spPr>
        <p:txBody>
          <a:bodyPr wrap="square" rtlCol="0">
            <a:spAutoFit/>
          </a:bodyPr>
          <a:lstStyle/>
          <a:p>
            <a:r>
              <a:rPr lang="en-US" sz="3200" b="1" dirty="0" smtClean="0">
                <a:solidFill>
                  <a:srgbClr val="FFCC66"/>
                </a:solidFill>
                <a:effectLst>
                  <a:outerShdw blurRad="38100" dist="38100" dir="2700000" algn="tl">
                    <a:srgbClr val="000000"/>
                  </a:outerShdw>
                </a:effectLst>
                <a:latin typeface="Comic Sans MS" pitchFamily="66" charset="0"/>
              </a:rPr>
              <a:t>BASIC DEFENSIVE  DRIVING:</a:t>
            </a:r>
          </a:p>
          <a:p>
            <a:pPr>
              <a:spcBef>
                <a:spcPct val="50000"/>
              </a:spcBef>
              <a:buFontTx/>
              <a:buChar char="•"/>
              <a:defRPr/>
            </a:pPr>
            <a:r>
              <a:rPr lang="en-US" sz="2000" b="1" dirty="0" smtClean="0">
                <a:effectLst>
                  <a:outerShdw blurRad="38100" dist="38100" dir="2700000" algn="tl">
                    <a:srgbClr val="000000"/>
                  </a:outerShdw>
                </a:effectLst>
                <a:latin typeface="Comic Sans MS" pitchFamily="66" charset="0"/>
              </a:rPr>
              <a:t> </a:t>
            </a:r>
            <a:r>
              <a:rPr lang="en-US" sz="2200" b="1" dirty="0" smtClean="0">
                <a:effectLst>
                  <a:outerShdw blurRad="38100" dist="38100" dir="2700000" algn="tl">
                    <a:srgbClr val="000000"/>
                  </a:outerShdw>
                </a:effectLst>
                <a:latin typeface="Comic Sans MS" pitchFamily="66" charset="0"/>
              </a:rPr>
              <a:t>Use </a:t>
            </a:r>
            <a:r>
              <a:rPr lang="en-US" sz="2200" b="1" dirty="0">
                <a:effectLst>
                  <a:outerShdw blurRad="38100" dist="38100" dir="2700000" algn="tl">
                    <a:srgbClr val="000000"/>
                  </a:outerShdw>
                </a:effectLst>
                <a:latin typeface="Comic Sans MS" pitchFamily="66" charset="0"/>
              </a:rPr>
              <a:t>your eye properly - look </a:t>
            </a:r>
            <a:r>
              <a:rPr lang="en-US" sz="2200" b="1" dirty="0" smtClean="0">
                <a:effectLst>
                  <a:outerShdw blurRad="38100" dist="38100" dir="2700000" algn="tl">
                    <a:srgbClr val="000000"/>
                  </a:outerShdw>
                </a:effectLst>
                <a:latin typeface="Comic Sans MS" pitchFamily="66" charset="0"/>
              </a:rPr>
              <a:t>20 to 30 </a:t>
            </a:r>
            <a:r>
              <a:rPr lang="en-US" sz="2200" b="1" dirty="0">
                <a:effectLst>
                  <a:outerShdw blurRad="38100" dist="38100" dir="2700000" algn="tl">
                    <a:srgbClr val="000000"/>
                  </a:outerShdw>
                </a:effectLst>
                <a:latin typeface="Comic Sans MS" pitchFamily="66" charset="0"/>
              </a:rPr>
              <a:t>seconds </a:t>
            </a:r>
            <a:r>
              <a:rPr lang="en-US" sz="2200" b="1" dirty="0" smtClean="0">
                <a:effectLst>
                  <a:outerShdw blurRad="38100" dist="38100" dir="2700000" algn="tl">
                    <a:srgbClr val="000000"/>
                  </a:outerShdw>
                </a:effectLst>
                <a:latin typeface="Comic Sans MS" pitchFamily="66" charset="0"/>
              </a:rPr>
              <a:t>ahead.</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Drive with your headlights on at all </a:t>
            </a:r>
            <a:r>
              <a:rPr lang="en-US" sz="2200" b="1" dirty="0" smtClean="0">
                <a:effectLst>
                  <a:outerShdw blurRad="38100" dist="38100" dir="2700000" algn="tl">
                    <a:srgbClr val="000000"/>
                  </a:outerShdw>
                </a:effectLst>
                <a:latin typeface="Comic Sans MS" pitchFamily="66" charset="0"/>
              </a:rPr>
              <a:t>times.</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No cell phone use or texting while moving.</a:t>
            </a: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ALWAYS wear your seat belt.</a:t>
            </a: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Reduce your speed when conditions are not 100</a:t>
            </a:r>
            <a:r>
              <a:rPr lang="en-US" sz="2200" b="1" dirty="0" smtClean="0">
                <a:effectLst>
                  <a:outerShdw blurRad="38100" dist="38100" dir="2700000" algn="tl">
                    <a:srgbClr val="000000"/>
                  </a:outerShdw>
                </a:effectLst>
                <a:latin typeface="Comic Sans MS" pitchFamily="66" charset="0"/>
              </a:rPr>
              <a:t>%.</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Keep a ”margin of safety” and stay out of blind spots</a:t>
            </a: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Signal your intentions </a:t>
            </a:r>
            <a:r>
              <a:rPr lang="en-US" sz="2200" b="1" dirty="0" smtClean="0">
                <a:effectLst>
                  <a:outerShdw blurRad="38100" dist="38100" dir="2700000" algn="tl">
                    <a:srgbClr val="000000"/>
                  </a:outerShdw>
                </a:effectLst>
                <a:latin typeface="Comic Sans MS" pitchFamily="66" charset="0"/>
              </a:rPr>
              <a:t>early.</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Cover the brake when things don’t look </a:t>
            </a:r>
            <a:r>
              <a:rPr lang="en-US" sz="2200" b="1" dirty="0" smtClean="0">
                <a:effectLst>
                  <a:outerShdw blurRad="38100" dist="38100" dir="2700000" algn="tl">
                    <a:srgbClr val="000000"/>
                  </a:outerShdw>
                </a:effectLst>
                <a:latin typeface="Comic Sans MS" pitchFamily="66" charset="0"/>
              </a:rPr>
              <a:t>right.</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Never drive when tired, angry or under any influence of drugs or </a:t>
            </a:r>
            <a:r>
              <a:rPr lang="en-US" sz="2200" b="1" dirty="0" smtClean="0">
                <a:effectLst>
                  <a:outerShdw blurRad="38100" dist="38100" dir="2700000" algn="tl">
                    <a:srgbClr val="000000"/>
                  </a:outerShdw>
                </a:effectLst>
                <a:latin typeface="Comic Sans MS" pitchFamily="66" charset="0"/>
              </a:rPr>
              <a:t>booze.</a:t>
            </a:r>
            <a:endParaRPr lang="en-US" sz="2200" b="1" dirty="0">
              <a:effectLst>
                <a:outerShdw blurRad="38100" dist="38100" dir="2700000" algn="tl">
                  <a:srgbClr val="000000"/>
                </a:outerShdw>
              </a:effectLst>
              <a:latin typeface="Comic Sans MS" pitchFamily="66" charset="0"/>
            </a:endParaRPr>
          </a:p>
          <a:p>
            <a:pPr>
              <a:spcBef>
                <a:spcPct val="50000"/>
              </a:spcBef>
              <a:buFontTx/>
              <a:buChar char="•"/>
              <a:defRPr/>
            </a:pPr>
            <a:r>
              <a:rPr lang="en-US" sz="2200" b="1" dirty="0">
                <a:effectLst>
                  <a:outerShdw blurRad="38100" dist="38100" dir="2700000" algn="tl">
                    <a:srgbClr val="000000"/>
                  </a:outerShdw>
                </a:effectLst>
                <a:latin typeface="Comic Sans MS" pitchFamily="66" charset="0"/>
              </a:rPr>
              <a:t> Always be looking for an escape </a:t>
            </a:r>
            <a:r>
              <a:rPr lang="en-US" sz="2200" b="1" dirty="0" smtClean="0">
                <a:effectLst>
                  <a:outerShdw blurRad="38100" dist="38100" dir="2700000" algn="tl">
                    <a:srgbClr val="000000"/>
                  </a:outerShdw>
                </a:effectLst>
                <a:latin typeface="Comic Sans MS" pitchFamily="66" charset="0"/>
              </a:rPr>
              <a:t>route.</a:t>
            </a:r>
            <a:endParaRPr lang="en-US" sz="2200" b="1" dirty="0">
              <a:effectLst>
                <a:outerShdw blurRad="38100" dist="38100" dir="2700000" algn="tl">
                  <a:srgbClr val="000000"/>
                </a:outerShdw>
              </a:effectLst>
              <a:latin typeface="Comic Sans MS" pitchFamily="66" charset="0"/>
            </a:endParaRPr>
          </a:p>
          <a:p>
            <a:endParaRPr lang="en-US" sz="2200" b="1" dirty="0">
              <a:solidFill>
                <a:srgbClr val="FFCC66"/>
              </a:solidFill>
              <a:effectLst>
                <a:outerShdw blurRad="38100" dist="38100" dir="2700000" algn="tl">
                  <a:srgbClr val="000000"/>
                </a:outerShdw>
              </a:effectLst>
              <a:latin typeface="Comic Sans MS" pitchFamily="66" charset="0"/>
            </a:endParaRPr>
          </a:p>
          <a:p>
            <a:endParaRPr lang="en-US" sz="1400" dirty="0"/>
          </a:p>
        </p:txBody>
      </p:sp>
    </p:spTree>
    <p:extLst>
      <p:ext uri="{BB962C8B-B14F-4D97-AF65-F5344CB8AC3E}">
        <p14:creationId xmlns:p14="http://schemas.microsoft.com/office/powerpoint/2010/main" val="4267630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609600" y="457200"/>
            <a:ext cx="8001000"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b="1" u="sng" dirty="0">
                <a:effectLst>
                  <a:outerShdw blurRad="38100" dist="38100" dir="2700000" algn="tl">
                    <a:srgbClr val="000000">
                      <a:alpha val="43137"/>
                    </a:srgbClr>
                  </a:outerShdw>
                </a:effectLst>
              </a:rPr>
              <a:t>OTHER OPERATOR DUTIES</a:t>
            </a:r>
          </a:p>
          <a:p>
            <a:pPr>
              <a:defRPr/>
            </a:pPr>
            <a:endParaRPr lang="en-US" sz="2000" dirty="0"/>
          </a:p>
          <a:p>
            <a:pPr algn="just">
              <a:buFontTx/>
              <a:buChar char="•"/>
              <a:defRPr/>
            </a:pPr>
            <a:r>
              <a:rPr lang="en-US" sz="2400" dirty="0">
                <a:effectLst>
                  <a:outerShdw blurRad="38100" dist="38100" dir="2700000" algn="tl">
                    <a:srgbClr val="000000"/>
                  </a:outerShdw>
                </a:effectLst>
              </a:rPr>
              <a:t>The driver will allow only RUSH firefighters and explorers to remove any tools or equipment from the apparatus.</a:t>
            </a:r>
          </a:p>
          <a:p>
            <a:pPr algn="just">
              <a:defRPr/>
            </a:pPr>
            <a:r>
              <a:rPr lang="en-US" sz="2400" dirty="0">
                <a:effectLst>
                  <a:outerShdw blurRad="38100" dist="38100" dir="2700000" algn="tl">
                    <a:srgbClr val="000000"/>
                  </a:outerShdw>
                </a:effectLst>
              </a:rPr>
              <a:t>Drivers will not leave the area of the vehicle they drove to the incident.</a:t>
            </a:r>
          </a:p>
          <a:p>
            <a:pPr algn="just">
              <a:buFontTx/>
              <a:buChar char="•"/>
              <a:defRPr/>
            </a:pPr>
            <a:r>
              <a:rPr lang="en-US" sz="2400" dirty="0">
                <a:effectLst>
                  <a:outerShdw blurRad="38100" dist="38100" dir="2700000" algn="tl">
                    <a:srgbClr val="000000"/>
                  </a:outerShdw>
                </a:effectLst>
              </a:rPr>
              <a:t>Drivers will return vehicles to the fire station only upon orders of the incident commander.</a:t>
            </a:r>
          </a:p>
          <a:p>
            <a:pPr algn="just">
              <a:buFontTx/>
              <a:buChar char="•"/>
              <a:defRPr/>
            </a:pPr>
            <a:r>
              <a:rPr lang="en-US" sz="2400" dirty="0">
                <a:effectLst>
                  <a:outerShdw blurRad="38100" dist="38100" dir="2700000" algn="tl">
                    <a:srgbClr val="000000"/>
                  </a:outerShdw>
                </a:effectLst>
              </a:rPr>
              <a:t>Drivers are responsible to fill out the </a:t>
            </a:r>
            <a:r>
              <a:rPr lang="en-US" sz="2400" dirty="0" smtClean="0">
                <a:effectLst>
                  <a:outerShdw blurRad="38100" dist="38100" dir="2700000" algn="tl">
                    <a:srgbClr val="000000"/>
                  </a:outerShdw>
                </a:effectLst>
              </a:rPr>
              <a:t>log book</a:t>
            </a:r>
            <a:r>
              <a:rPr lang="en-US" sz="2400" dirty="0">
                <a:effectLst>
                  <a:outerShdw blurRad="38100" dist="38100" dir="2700000" algn="tl">
                    <a:srgbClr val="000000"/>
                  </a:outerShdw>
                </a:effectLst>
              </a:rPr>
              <a:t>, make sure the vehicle water and fuel tanks are full and restock any items that were used including SCBA’s.</a:t>
            </a:r>
          </a:p>
          <a:p>
            <a:pPr algn="just">
              <a:buFontTx/>
              <a:buChar char="•"/>
              <a:defRPr/>
            </a:pPr>
            <a:r>
              <a:rPr lang="en-US" sz="2400" dirty="0">
                <a:effectLst>
                  <a:outerShdw blurRad="38100" dist="38100" dir="2700000" algn="tl">
                    <a:srgbClr val="000000"/>
                  </a:outerShdw>
                </a:effectLst>
              </a:rPr>
              <a:t>When operating from a district or personal vehicle while at the NYS School at </a:t>
            </a:r>
            <a:r>
              <a:rPr lang="en-US" sz="2400" dirty="0" smtClean="0">
                <a:effectLst>
                  <a:outerShdw blurRad="38100" dist="38100" dir="2700000" algn="tl">
                    <a:srgbClr val="000000"/>
                  </a:outerShdw>
                </a:effectLst>
              </a:rPr>
              <a:t>Industry or </a:t>
            </a:r>
            <a:r>
              <a:rPr lang="en-US" sz="2400" dirty="0">
                <a:effectLst>
                  <a:outerShdw blurRad="38100" dist="38100" dir="2700000" algn="tl">
                    <a:srgbClr val="000000"/>
                  </a:outerShdw>
                </a:effectLst>
              </a:rPr>
              <a:t>any juvenile or adult correctional facility, the vehicle shall be locked unless manned.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533400" y="457200"/>
            <a:ext cx="82296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u="sng" dirty="0">
                <a:effectLst>
                  <a:outerShdw blurRad="38100" dist="38100" dir="2700000" algn="tl">
                    <a:srgbClr val="000000"/>
                  </a:outerShdw>
                </a:effectLst>
              </a:rPr>
              <a:t>ACCIDENT PROCEDURES</a:t>
            </a:r>
          </a:p>
          <a:p>
            <a:pPr>
              <a:defRPr/>
            </a:pPr>
            <a:endParaRPr lang="en-US" sz="2400" dirty="0">
              <a:effectLst>
                <a:outerShdw blurRad="38100" dist="38100" dir="2700000" algn="tl">
                  <a:srgbClr val="000000"/>
                </a:outerShdw>
              </a:effectLst>
            </a:endParaRPr>
          </a:p>
          <a:p>
            <a:pPr algn="just">
              <a:defRPr/>
            </a:pPr>
            <a:r>
              <a:rPr lang="en-US" sz="2400" dirty="0">
                <a:effectLst>
                  <a:outerShdw blurRad="38100" dist="38100" dir="2700000" algn="tl">
                    <a:srgbClr val="000000"/>
                  </a:outerShdw>
                </a:effectLst>
              </a:rPr>
              <a:t>If involved in a motor vehicle accident, the operator or officer shall advise the incident commander via a non-dispatch channel. Check for and treat any injuries and secure the scene. The operator must remain at the scene of the accident.</a:t>
            </a:r>
          </a:p>
          <a:p>
            <a:pPr algn="just">
              <a:defRPr/>
            </a:pPr>
            <a:r>
              <a:rPr lang="en-US" sz="2400" dirty="0">
                <a:effectLst>
                  <a:outerShdw blurRad="38100" dist="38100" dir="2700000" algn="tl">
                    <a:srgbClr val="000000"/>
                  </a:outerShdw>
                </a:effectLst>
              </a:rPr>
              <a:t>The operator and crew will make no statements to anyone except police, Rush Fire Department command officers and / or commissioners of the fire district.</a:t>
            </a:r>
          </a:p>
          <a:p>
            <a:pPr>
              <a:defRPr/>
            </a:pP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609600" y="685800"/>
            <a:ext cx="79248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000" b="1" u="sng" dirty="0" smtClean="0">
                <a:effectLst>
                  <a:outerShdw blurRad="38100" dist="38100" dir="2700000" algn="tl">
                    <a:srgbClr val="000000"/>
                  </a:outerShdw>
                </a:effectLst>
              </a:rPr>
              <a:t>MISCELLANEOUS </a:t>
            </a:r>
            <a:r>
              <a:rPr lang="en-US" sz="2000" b="1" u="sng" dirty="0">
                <a:effectLst>
                  <a:outerShdw blurRad="38100" dist="38100" dir="2700000" algn="tl">
                    <a:srgbClr val="000000"/>
                  </a:outerShdw>
                </a:effectLst>
              </a:rPr>
              <a:t>INFORMATION</a:t>
            </a:r>
          </a:p>
          <a:p>
            <a:pPr>
              <a:defRPr/>
            </a:pPr>
            <a:endParaRPr lang="en-US" sz="2000" dirty="0">
              <a:effectLst>
                <a:outerShdw blurRad="38100" dist="38100" dir="2700000" algn="tl">
                  <a:srgbClr val="000000"/>
                </a:outerShdw>
              </a:effectLst>
            </a:endParaRPr>
          </a:p>
          <a:p>
            <a:pPr algn="just">
              <a:buFontTx/>
              <a:buChar char="•"/>
              <a:defRPr/>
            </a:pPr>
            <a:r>
              <a:rPr lang="en-US" sz="2000" dirty="0" smtClean="0">
                <a:effectLst>
                  <a:outerShdw blurRad="38100" dist="38100" dir="2700000" algn="tl">
                    <a:srgbClr val="000000"/>
                  </a:outerShdw>
                </a:effectLst>
              </a:rPr>
              <a:t> Fire </a:t>
            </a:r>
            <a:r>
              <a:rPr lang="en-US" sz="2000" dirty="0">
                <a:effectLst>
                  <a:outerShdw blurRad="38100" dist="38100" dir="2700000" algn="tl">
                    <a:srgbClr val="000000"/>
                  </a:outerShdw>
                </a:effectLst>
              </a:rPr>
              <a:t>District vehicles shall be operated by members who have successfully completed an approved driver training program or who are under the direct supervision of a qualified driver or driver trainer. </a:t>
            </a:r>
          </a:p>
          <a:p>
            <a:pPr algn="just">
              <a:buFontTx/>
              <a:buChar char="•"/>
              <a:defRPr/>
            </a:pPr>
            <a:r>
              <a:rPr lang="en-US" sz="2000" dirty="0" smtClean="0">
                <a:effectLst>
                  <a:outerShdw blurRad="38100" dist="38100" dir="2700000" algn="tl">
                    <a:srgbClr val="000000"/>
                  </a:outerShdw>
                </a:effectLst>
              </a:rPr>
              <a:t> Drivers </a:t>
            </a:r>
            <a:r>
              <a:rPr lang="en-US" sz="2000" dirty="0">
                <a:effectLst>
                  <a:outerShdw blurRad="38100" dist="38100" dir="2700000" algn="tl">
                    <a:srgbClr val="000000"/>
                  </a:outerShdw>
                </a:effectLst>
              </a:rPr>
              <a:t>will have a working knowledge of the apparatus and the equipment carried on it.</a:t>
            </a:r>
          </a:p>
          <a:p>
            <a:pPr algn="just">
              <a:buFontTx/>
              <a:buChar char="•"/>
              <a:defRPr/>
            </a:pPr>
            <a:r>
              <a:rPr lang="en-US" sz="2000" dirty="0" smtClean="0">
                <a:effectLst>
                  <a:outerShdw blurRad="38100" dist="38100" dir="2700000" algn="tl">
                    <a:srgbClr val="000000"/>
                  </a:outerShdw>
                </a:effectLst>
              </a:rPr>
              <a:t> Officers </a:t>
            </a:r>
            <a:r>
              <a:rPr lang="en-US" sz="2000" dirty="0">
                <a:effectLst>
                  <a:outerShdw blurRad="38100" dist="38100" dir="2700000" algn="tl">
                    <a:srgbClr val="000000"/>
                  </a:outerShdw>
                </a:effectLst>
              </a:rPr>
              <a:t>will refrain from driving equipment if possible.</a:t>
            </a:r>
          </a:p>
          <a:p>
            <a:pPr algn="just">
              <a:defRPr/>
            </a:pPr>
            <a:r>
              <a:rPr lang="en-US" sz="2000" dirty="0">
                <a:effectLst>
                  <a:outerShdw blurRad="38100" dist="38100" dir="2700000" algn="tl">
                    <a:srgbClr val="000000"/>
                  </a:outerShdw>
                </a:effectLst>
              </a:rPr>
              <a:t>When the operator is under the direct supervision of an officer that officer, will also assume responsibility for the safe operation of the vehicle.</a:t>
            </a:r>
          </a:p>
          <a:p>
            <a:pPr algn="just">
              <a:buFontTx/>
              <a:buChar char="•"/>
              <a:defRPr/>
            </a:pPr>
            <a:r>
              <a:rPr lang="en-US" sz="2000" dirty="0" smtClean="0">
                <a:effectLst>
                  <a:outerShdw blurRad="38100" dist="38100" dir="2700000" algn="tl">
                    <a:srgbClr val="000000"/>
                  </a:outerShdw>
                </a:effectLst>
              </a:rPr>
              <a:t> Chief </a:t>
            </a:r>
            <a:r>
              <a:rPr lang="en-US" sz="2000" dirty="0">
                <a:effectLst>
                  <a:outerShdw blurRad="38100" dist="38100" dir="2700000" algn="tl">
                    <a:srgbClr val="000000"/>
                  </a:outerShdw>
                </a:effectLst>
              </a:rPr>
              <a:t>Officers and Fire Police are the only members that may pass any fire district apparatus while en-route to a call. They can only pass when the emergency vehicle operator is made aware by radio or other means that another vehicle is going to pass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685800" y="381000"/>
            <a:ext cx="8077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a:defRPr/>
            </a:pPr>
            <a:r>
              <a:rPr lang="en-US" sz="2400" b="1" u="sng" dirty="0" smtClean="0">
                <a:effectLst>
                  <a:outerShdw blurRad="38100" dist="38100" dir="2700000" algn="tl">
                    <a:srgbClr val="000000"/>
                  </a:outerShdw>
                </a:effectLst>
                <a:latin typeface="Tahoma" pitchFamily="34" charset="0"/>
              </a:rPr>
              <a:t>CHECKING VEHICLE PRIOR TO MOVING</a:t>
            </a:r>
          </a:p>
          <a:p>
            <a:pPr>
              <a:defRPr/>
            </a:pPr>
            <a:endParaRPr lang="en-US" sz="2400" dirty="0" smtClean="0">
              <a:effectLst>
                <a:outerShdw blurRad="38100" dist="38100" dir="2700000" algn="tl">
                  <a:srgbClr val="000000"/>
                </a:outerShdw>
              </a:effectLst>
              <a:latin typeface="Tahoma" pitchFamily="34" charset="0"/>
            </a:endParaRPr>
          </a:p>
          <a:p>
            <a:pPr algn="just">
              <a:buFont typeface="Arial" pitchFamily="34" charset="0"/>
              <a:buChar char="•"/>
              <a:defRPr/>
            </a:pPr>
            <a:r>
              <a:rPr lang="en-US" sz="2400" dirty="0" smtClean="0">
                <a:effectLst>
                  <a:outerShdw blurRad="38100" dist="38100" dir="2700000" algn="tl">
                    <a:srgbClr val="000000"/>
                  </a:outerShdw>
                </a:effectLst>
                <a:latin typeface="Tahoma" pitchFamily="34" charset="0"/>
              </a:rPr>
              <a:t>    Starting the vehicle then make a quick check around the vehicle to see that all equipment is secured, all compartment doors are securely closed and any physical obstructions are moved out of the way of the vehicle. </a:t>
            </a:r>
          </a:p>
          <a:p>
            <a:pPr algn="just">
              <a:buFont typeface="Arial" pitchFamily="34" charset="0"/>
              <a:buChar char="•"/>
              <a:defRPr/>
            </a:pPr>
            <a:r>
              <a:rPr lang="en-US" sz="2400" dirty="0">
                <a:effectLst>
                  <a:outerShdw blurRad="38100" dist="38100" dir="2700000" algn="tl">
                    <a:srgbClr val="000000"/>
                  </a:outerShdw>
                </a:effectLst>
                <a:latin typeface="Tahoma" pitchFamily="34" charset="0"/>
              </a:rPr>
              <a:t> </a:t>
            </a:r>
            <a:r>
              <a:rPr lang="en-US" sz="2400" dirty="0" smtClean="0">
                <a:effectLst>
                  <a:outerShdw blurRad="38100" dist="38100" dir="2700000" algn="tl">
                    <a:srgbClr val="000000"/>
                  </a:outerShdw>
                </a:effectLst>
                <a:latin typeface="Tahoma" pitchFamily="34" charset="0"/>
              </a:rPr>
              <a:t>  The driver should also verify clearance with the person riding in the officer position. All passengers shall fasten seat belts prior to vehicle movement!</a:t>
            </a:r>
          </a:p>
        </p:txBody>
      </p:sp>
      <p:pic>
        <p:nvPicPr>
          <p:cNvPr id="3" name="Picture 4" descr="100_18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4166652"/>
            <a:ext cx="3810000" cy="25271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609600" y="838200"/>
            <a:ext cx="79248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2400" b="1" u="sng" dirty="0">
                <a:effectLst>
                  <a:outerShdw blurRad="38100" dist="38100" dir="2700000" algn="tl">
                    <a:srgbClr val="000000"/>
                  </a:outerShdw>
                </a:effectLst>
              </a:rPr>
              <a:t>2. WARNING DEVICES AND TRUE EMERGENCIES</a:t>
            </a:r>
          </a:p>
          <a:p>
            <a:pPr>
              <a:defRPr/>
            </a:pPr>
            <a:endParaRPr lang="en-US" sz="2400" dirty="0">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The definition of “True Emergency” (per USDOT, NYS OFP&amp;C &amp; New York States Department Of Health) is </a:t>
            </a:r>
            <a:r>
              <a:rPr lang="en-US" sz="2400" b="1" dirty="0">
                <a:effectLst>
                  <a:outerShdw blurRad="38100" dist="38100" dir="2700000" algn="tl">
                    <a:srgbClr val="000000"/>
                  </a:outerShdw>
                </a:effectLst>
              </a:rPr>
              <a:t>“any situation in which there is a high probability of death or serious injury to an individual or significant property loss, and actions by an emergency vehicle driver may reduce the seriousness of the situation”. </a:t>
            </a:r>
            <a:endParaRPr lang="en-US" sz="2400" dirty="0">
              <a:effectLst>
                <a:outerShdw blurRad="38100" dist="38100" dir="2700000" algn="tl">
                  <a:srgbClr val="000000"/>
                </a:outerShdw>
              </a:effectLst>
            </a:endParaRPr>
          </a:p>
        </p:txBody>
      </p:sp>
      <p:sp>
        <p:nvSpPr>
          <p:cNvPr id="9221" name="Text Box 5"/>
          <p:cNvSpPr txBox="1">
            <a:spLocks noChangeArrowheads="1"/>
          </p:cNvSpPr>
          <p:nvPr/>
        </p:nvSpPr>
        <p:spPr bwMode="auto">
          <a:xfrm>
            <a:off x="381000" y="4419600"/>
            <a:ext cx="5334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3600" b="1" i="1" u="sng" dirty="0">
                <a:solidFill>
                  <a:srgbClr val="66FF99"/>
                </a:solidFill>
                <a:effectLst>
                  <a:outerShdw blurRad="38100" dist="38100" dir="2700000" algn="tl">
                    <a:srgbClr val="000000"/>
                  </a:outerShdw>
                </a:effectLst>
              </a:rPr>
              <a:t>HOW MANY OF OUR CALLS FIT THIS DISCRIPTION? </a:t>
            </a:r>
          </a:p>
        </p:txBody>
      </p:sp>
      <p:pic>
        <p:nvPicPr>
          <p:cNvPr id="4" name="Picture 3" descr="hindenbu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038599"/>
            <a:ext cx="3886200" cy="29102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762000" y="762000"/>
            <a:ext cx="77724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defRPr/>
            </a:pPr>
            <a:r>
              <a:rPr lang="en-US" sz="2000" dirty="0">
                <a:effectLst>
                  <a:outerShdw blurRad="38100" dist="38100" dir="2700000" algn="tl">
                    <a:srgbClr val="000000"/>
                  </a:outerShdw>
                </a:effectLst>
              </a:rPr>
              <a:t>When responding to a “True Emergency”, lights and siren </a:t>
            </a:r>
            <a:r>
              <a:rPr lang="en-US" sz="2000" dirty="0" smtClean="0">
                <a:effectLst>
                  <a:outerShdw blurRad="38100" dist="38100" dir="2700000" algn="tl">
                    <a:srgbClr val="000000"/>
                  </a:outerShdw>
                </a:effectLst>
              </a:rPr>
              <a:t>will </a:t>
            </a:r>
            <a:r>
              <a:rPr lang="en-US" sz="2000" dirty="0">
                <a:effectLst>
                  <a:outerShdw blurRad="38100" dist="38100" dir="2700000" algn="tl">
                    <a:srgbClr val="000000"/>
                  </a:outerShdw>
                </a:effectLst>
              </a:rPr>
              <a:t>be operated. All emergency vehicle driver’s must understand that warning devices are not always effective in making other vehicle operators aware of your presence. </a:t>
            </a:r>
            <a:r>
              <a:rPr lang="en-US" sz="2000" b="1" i="1" dirty="0">
                <a:solidFill>
                  <a:srgbClr val="66FF66"/>
                </a:solidFill>
                <a:effectLst>
                  <a:outerShdw blurRad="38100" dist="38100" dir="2700000" algn="tl">
                    <a:srgbClr val="000000"/>
                  </a:outerShdw>
                </a:effectLst>
              </a:rPr>
              <a:t>Warning devices only request the right-of-way; they do not insure the right-of-way.</a:t>
            </a:r>
          </a:p>
          <a:p>
            <a:pPr>
              <a:defRPr/>
            </a:pPr>
            <a:endParaRPr lang="en-US" sz="2000" i="1" dirty="0">
              <a:effectLst>
                <a:outerShdw blurRad="38100" dist="38100" dir="2700000" algn="tl">
                  <a:srgbClr val="000000"/>
                </a:outerShdw>
              </a:effectLst>
            </a:endParaRPr>
          </a:p>
          <a:p>
            <a:pPr algn="just">
              <a:defRPr/>
            </a:pPr>
            <a:r>
              <a:rPr lang="en-US" sz="2000" dirty="0">
                <a:effectLst>
                  <a:outerShdw blurRad="38100" dist="38100" dir="2700000" algn="tl">
                    <a:srgbClr val="000000"/>
                  </a:outerShdw>
                </a:effectLst>
              </a:rPr>
              <a:t>Upon arrival at the scene all vehicles will be parked in the safest location and in a position to carry out their function. If possible, locate them off the highway after checking to ascertain that the area will support the weight. The majority of the warning lights should be shut off and four way flashers activated. If on a highway park at a slight angle to the left or right depending on conditions. Be careful when using any flood or spotlights as not to blind on coming traffic. </a:t>
            </a:r>
            <a:endParaRPr lang="en-US" sz="2000" dirty="0" smtClean="0">
              <a:effectLst>
                <a:outerShdw blurRad="38100" dist="38100" dir="2700000" algn="tl">
                  <a:srgbClr val="000000"/>
                </a:outerShdw>
              </a:effectLst>
            </a:endParaRPr>
          </a:p>
          <a:p>
            <a:pPr algn="just">
              <a:defRPr/>
            </a:pPr>
            <a:endParaRPr lang="en-US" sz="2000" b="1" dirty="0">
              <a:effectLst>
                <a:outerShdw blurRad="38100" dist="38100" dir="2700000" algn="tl">
                  <a:srgbClr val="000000"/>
                </a:outerShdw>
              </a:effectLst>
            </a:endParaRPr>
          </a:p>
          <a:p>
            <a:pPr algn="just">
              <a:defRPr/>
            </a:pPr>
            <a:r>
              <a:rPr lang="en-US" sz="2000" b="1" i="1" dirty="0" smtClean="0">
                <a:solidFill>
                  <a:srgbClr val="66FF66"/>
                </a:solidFill>
                <a:effectLst>
                  <a:outerShdw blurRad="38100" dist="38100" dir="2700000" algn="tl">
                    <a:srgbClr val="000000"/>
                  </a:outerShdw>
                </a:effectLst>
              </a:rPr>
              <a:t>Always </a:t>
            </a:r>
            <a:r>
              <a:rPr lang="en-US" sz="2000" b="1" i="1" dirty="0">
                <a:solidFill>
                  <a:srgbClr val="66FF66"/>
                </a:solidFill>
                <a:effectLst>
                  <a:outerShdw blurRad="38100" dist="38100" dir="2700000" algn="tl">
                    <a:srgbClr val="000000"/>
                  </a:outerShdw>
                </a:effectLst>
              </a:rPr>
              <a:t>watch the traffic. Never assume the on-coming traffic can see you or will do the right thing</a:t>
            </a:r>
            <a:r>
              <a:rPr lang="en-US" sz="2000" b="1" i="1" dirty="0" smtClean="0">
                <a:solidFill>
                  <a:srgbClr val="66FF66"/>
                </a:solidFill>
                <a:effectLst>
                  <a:outerShdw blurRad="38100" dist="38100" dir="2700000" algn="tl">
                    <a:srgbClr val="000000"/>
                  </a:outerShdw>
                </a:effectLst>
              </a:rPr>
              <a:t>.</a:t>
            </a:r>
            <a:endParaRPr lang="en-US" sz="2800" i="1" dirty="0">
              <a:solidFill>
                <a:srgbClr val="66FF66"/>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762000" y="228600"/>
            <a:ext cx="79248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200" b="1" u="sng" dirty="0">
                <a:effectLst>
                  <a:outerShdw blurRad="38100" dist="38100" dir="2700000" algn="tl">
                    <a:srgbClr val="000000"/>
                  </a:outerShdw>
                </a:effectLst>
              </a:rPr>
              <a:t>3. EMERGENCY - NON EMERGENCY </a:t>
            </a:r>
            <a:r>
              <a:rPr lang="en-US" sz="2200" b="1" u="sng" dirty="0" smtClean="0">
                <a:effectLst>
                  <a:outerShdw blurRad="38100" dist="38100" dir="2700000" algn="tl">
                    <a:srgbClr val="000000"/>
                  </a:outerShdw>
                </a:effectLst>
              </a:rPr>
              <a:t>RESPONSE</a:t>
            </a:r>
          </a:p>
          <a:p>
            <a:pPr>
              <a:defRPr/>
            </a:pPr>
            <a:endParaRPr lang="en-US" sz="2200" dirty="0">
              <a:effectLst>
                <a:outerShdw blurRad="38100" dist="38100" dir="2700000" algn="tl">
                  <a:srgbClr val="000000"/>
                </a:outerShdw>
              </a:effectLst>
            </a:endParaRPr>
          </a:p>
          <a:p>
            <a:pPr marL="342900" indent="-342900" algn="just">
              <a:buFont typeface="Arial" pitchFamily="34" charset="0"/>
              <a:buChar char="•"/>
              <a:defRPr/>
            </a:pPr>
            <a:r>
              <a:rPr lang="en-US" sz="2200" dirty="0">
                <a:effectLst>
                  <a:outerShdw blurRad="38100" dist="38100" dir="2700000" algn="tl">
                    <a:srgbClr val="000000"/>
                  </a:outerShdw>
                </a:effectLst>
              </a:rPr>
              <a:t>Upon arrival and size-up of an incident, command will advise all units as to the status of the incident. If no “true emergency” exists, command will advise equipment to respond in a non-emergency mode. Command may alter equipment response as necessary</a:t>
            </a:r>
            <a:r>
              <a:rPr lang="en-US" sz="2200" dirty="0" smtClean="0">
                <a:effectLst>
                  <a:outerShdw blurRad="38100" dist="38100" dir="2700000" algn="tl">
                    <a:srgbClr val="000000"/>
                  </a:outerShdw>
                </a:effectLst>
              </a:rPr>
              <a:t>.</a:t>
            </a:r>
          </a:p>
          <a:p>
            <a:pPr marL="342900" indent="-342900" algn="just">
              <a:buFont typeface="Arial" pitchFamily="34" charset="0"/>
              <a:buChar char="•"/>
              <a:defRPr/>
            </a:pPr>
            <a:endParaRPr lang="en-US" sz="2200" dirty="0">
              <a:effectLst>
                <a:outerShdw blurRad="38100" dist="38100" dir="2700000" algn="tl">
                  <a:srgbClr val="000000"/>
                </a:outerShdw>
              </a:effectLst>
            </a:endParaRPr>
          </a:p>
          <a:p>
            <a:pPr marL="342900" indent="-342900" algn="just">
              <a:buFont typeface="Arial" pitchFamily="34" charset="0"/>
              <a:buChar char="•"/>
              <a:defRPr/>
            </a:pPr>
            <a:r>
              <a:rPr lang="en-US" sz="2200" dirty="0">
                <a:effectLst>
                  <a:outerShdw blurRad="38100" dist="38100" dir="2700000" algn="tl">
                    <a:srgbClr val="000000"/>
                  </a:outerShdw>
                </a:effectLst>
              </a:rPr>
              <a:t>Response to automatic alarms without a back up call reporting a possible fire, mutual aid fill-ins, water problems, standbys, service calls, low batteries in smoke alarms, CO alarms with no medical emergency, lock outs and </a:t>
            </a:r>
            <a:r>
              <a:rPr lang="en-US" sz="2200" dirty="0" smtClean="0">
                <a:effectLst>
                  <a:outerShdw blurRad="38100" dist="38100" dir="2700000" algn="tl">
                    <a:srgbClr val="000000"/>
                  </a:outerShdw>
                </a:effectLst>
              </a:rPr>
              <a:t>check and advise MVA’s other </a:t>
            </a:r>
            <a:r>
              <a:rPr lang="en-US" sz="2200" dirty="0">
                <a:effectLst>
                  <a:outerShdw blurRad="38100" dist="38100" dir="2700000" algn="tl">
                    <a:srgbClr val="000000"/>
                  </a:outerShdw>
                </a:effectLst>
              </a:rPr>
              <a:t>non-life threatening calls will be made in the non-emergency mode. </a:t>
            </a:r>
            <a:r>
              <a:rPr lang="en-US" sz="2200" u="sng" dirty="0">
                <a:effectLst>
                  <a:outerShdw blurRad="38100" dist="38100" dir="2700000" algn="tl">
                    <a:srgbClr val="000000"/>
                  </a:outerShdw>
                </a:effectLst>
              </a:rPr>
              <a:t>During snow or ice conditions ALL responses will be non-emergency</a:t>
            </a:r>
            <a:r>
              <a:rPr lang="en-US" sz="2200" dirty="0">
                <a:effectLst>
                  <a:outerShdw blurRad="38100" dist="38100" dir="2700000" algn="tl">
                    <a:srgbClr val="000000"/>
                  </a:outerShdw>
                </a:effectLst>
              </a:rPr>
              <a:t>. </a:t>
            </a:r>
          </a:p>
          <a:p>
            <a:pPr>
              <a:defRPr/>
            </a:pPr>
            <a:endParaRPr lang="en-US" sz="2200" b="1" i="1" dirty="0">
              <a:effectLst>
                <a:outerShdw blurRad="38100" dist="38100" dir="2700000" algn="tl">
                  <a:srgbClr val="000000"/>
                </a:outerShdw>
              </a:effectLst>
            </a:endParaRPr>
          </a:p>
          <a:p>
            <a:pPr>
              <a:defRPr/>
            </a:pPr>
            <a:r>
              <a:rPr lang="en-US" sz="2200" b="1" i="1" dirty="0">
                <a:solidFill>
                  <a:srgbClr val="66FF66"/>
                </a:solidFill>
                <a:effectLst>
                  <a:outerShdw blurRad="38100" dist="38100" dir="2700000" algn="tl">
                    <a:srgbClr val="000000"/>
                  </a:outerShdw>
                </a:effectLst>
              </a:rPr>
              <a:t>At any time RUSH vehicles are on the road, headlights </a:t>
            </a:r>
            <a:r>
              <a:rPr lang="en-US" sz="2200" b="1" i="1" dirty="0" smtClean="0">
                <a:solidFill>
                  <a:srgbClr val="66FF66"/>
                </a:solidFill>
                <a:effectLst>
                  <a:outerShdw blurRad="38100" dist="38100" dir="2700000" algn="tl">
                    <a:srgbClr val="000000"/>
                  </a:outerShdw>
                </a:effectLst>
              </a:rPr>
              <a:t>should </a:t>
            </a:r>
            <a:r>
              <a:rPr lang="en-US" sz="2200" b="1" i="1" dirty="0">
                <a:solidFill>
                  <a:srgbClr val="66FF66"/>
                </a:solidFill>
                <a:effectLst>
                  <a:outerShdw blurRad="38100" dist="38100" dir="2700000" algn="tl">
                    <a:srgbClr val="000000"/>
                  </a:outerShdw>
                </a:effectLst>
              </a:rPr>
              <a:t>be 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6" name="Picture 2" descr="nf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400"/>
            <a:ext cx="2506663" cy="2743200"/>
          </a:xfrm>
          <a:prstGeom prst="rect">
            <a:avLst/>
          </a:prstGeom>
          <a:noFill/>
          <a:extLst>
            <a:ext uri="{909E8E84-426E-40DD-AFC4-6F175D3DCCD1}">
              <a14:hiddenFill xmlns:a14="http://schemas.microsoft.com/office/drawing/2010/main">
                <a:solidFill>
                  <a:srgbClr val="FFFFFF"/>
                </a:solidFill>
              </a14:hiddenFill>
            </a:ext>
          </a:extLst>
        </p:spPr>
      </p:pic>
      <p:sp>
        <p:nvSpPr>
          <p:cNvPr id="154627" name="Text Box 3"/>
          <p:cNvSpPr txBox="1">
            <a:spLocks noChangeArrowheads="1"/>
          </p:cNvSpPr>
          <p:nvPr/>
        </p:nvSpPr>
        <p:spPr bwMode="auto">
          <a:xfrm>
            <a:off x="609600" y="304800"/>
            <a:ext cx="53340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chemeClr val="tx2"/>
                </a:solidFill>
                <a:effectLst>
                  <a:outerShdw blurRad="38100" dist="38100" dir="2700000" algn="tl">
                    <a:srgbClr val="000000"/>
                  </a:outerShdw>
                </a:effectLst>
                <a:latin typeface="Times New Roman" pitchFamily="18" charset="0"/>
              </a:rPr>
              <a:t>NFPA reports  over 99.9% of ALL automatic alarms without a back up call will be a </a:t>
            </a:r>
            <a:r>
              <a:rPr lang="en-US" sz="3200" b="1" u="sng">
                <a:solidFill>
                  <a:schemeClr val="tx2"/>
                </a:solidFill>
                <a:effectLst>
                  <a:outerShdw blurRad="38100" dist="38100" dir="2700000" algn="tl">
                    <a:srgbClr val="000000"/>
                  </a:outerShdw>
                </a:effectLst>
                <a:latin typeface="Times New Roman" pitchFamily="18" charset="0"/>
              </a:rPr>
              <a:t>FALSE ALARM!</a:t>
            </a:r>
          </a:p>
        </p:txBody>
      </p:sp>
      <p:sp>
        <p:nvSpPr>
          <p:cNvPr id="154628" name="Text Box 4"/>
          <p:cNvSpPr txBox="1">
            <a:spLocks noChangeArrowheads="1"/>
          </p:cNvSpPr>
          <p:nvPr/>
        </p:nvSpPr>
        <p:spPr bwMode="auto">
          <a:xfrm>
            <a:off x="609600" y="2667000"/>
            <a:ext cx="5486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3200" b="1" dirty="0">
                <a:solidFill>
                  <a:srgbClr val="FFFFFF"/>
                </a:solidFill>
                <a:effectLst>
                  <a:outerShdw blurRad="38100" dist="38100" dir="2700000" algn="tl">
                    <a:srgbClr val="000000"/>
                  </a:outerShdw>
                </a:effectLst>
                <a:latin typeface="Times New Roman" pitchFamily="18" charset="0"/>
              </a:rPr>
              <a:t>On the .1% of the calls where the FD is needed,  90% of the time one engine or unit will take care of the problem.</a:t>
            </a:r>
          </a:p>
        </p:txBody>
      </p:sp>
      <p:sp>
        <p:nvSpPr>
          <p:cNvPr id="154629" name="Text Box 5"/>
          <p:cNvSpPr txBox="1">
            <a:spLocks noChangeArrowheads="1"/>
          </p:cNvSpPr>
          <p:nvPr/>
        </p:nvSpPr>
        <p:spPr bwMode="auto">
          <a:xfrm>
            <a:off x="685800" y="4953000"/>
            <a:ext cx="8001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i="1" u="sng" dirty="0">
                <a:solidFill>
                  <a:srgbClr val="99FF66"/>
                </a:solidFill>
                <a:effectLst>
                  <a:outerShdw blurRad="38100" dist="38100" dir="2700000" algn="tl">
                    <a:srgbClr val="000000"/>
                  </a:outerShdw>
                </a:effectLst>
              </a:rPr>
              <a:t>In the US fire departments responded to OVER </a:t>
            </a:r>
            <a:r>
              <a:rPr lang="en-US" sz="2800" b="1" i="1" u="sng" dirty="0" smtClean="0">
                <a:solidFill>
                  <a:srgbClr val="99FF66"/>
                </a:solidFill>
                <a:effectLst>
                  <a:outerShdw blurRad="38100" dist="38100" dir="2700000" algn="tl">
                    <a:srgbClr val="000000"/>
                  </a:outerShdw>
                </a:effectLst>
              </a:rPr>
              <a:t>2.4 </a:t>
            </a:r>
            <a:r>
              <a:rPr lang="en-US" sz="2800" b="1" i="1" u="sng" dirty="0">
                <a:solidFill>
                  <a:srgbClr val="99FF66"/>
                </a:solidFill>
                <a:effectLst>
                  <a:outerShdw blurRad="38100" dist="38100" dir="2700000" algn="tl">
                    <a:srgbClr val="000000"/>
                  </a:outerShdw>
                </a:effectLst>
              </a:rPr>
              <a:t>MILLION False alarms last year – that one every </a:t>
            </a:r>
            <a:r>
              <a:rPr lang="en-US" sz="2800" b="1" i="1" u="sng" dirty="0" smtClean="0">
                <a:solidFill>
                  <a:srgbClr val="99FF66"/>
                </a:solidFill>
                <a:effectLst>
                  <a:outerShdw blurRad="38100" dist="38100" dir="2700000" algn="tl">
                    <a:srgbClr val="000000"/>
                  </a:outerShdw>
                </a:effectLst>
              </a:rPr>
              <a:t>11 </a:t>
            </a:r>
            <a:r>
              <a:rPr lang="en-US" sz="2800" b="1" i="1" u="sng" dirty="0">
                <a:solidFill>
                  <a:srgbClr val="99FF66"/>
                </a:solidFill>
                <a:effectLst>
                  <a:outerShdw blurRad="38100" dist="38100" dir="2700000" algn="tl">
                    <a:srgbClr val="000000"/>
                  </a:outerShdw>
                </a:effectLst>
              </a:rPr>
              <a:t>seconds…….</a:t>
            </a:r>
            <a:endParaRPr lang="en-US" sz="2800" i="1" dirty="0">
              <a:solidFill>
                <a:srgbClr val="99FF66"/>
              </a:solidFill>
              <a:effectLst>
                <a:outerShdw blurRad="38100" dist="38100" dir="2700000" algn="tl">
                  <a:srgbClr val="000000"/>
                </a:outerShdw>
              </a:effectLst>
            </a:endParaRPr>
          </a:p>
        </p:txBody>
      </p:sp>
    </p:spTree>
    <p:extLst>
      <p:ext uri="{BB962C8B-B14F-4D97-AF65-F5344CB8AC3E}">
        <p14:creationId xmlns:p14="http://schemas.microsoft.com/office/powerpoint/2010/main" val="3926747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 calcmode="lin" valueType="num">
                                      <p:cBhvr>
                                        <p:cTn id="7" dur="500" fill="hold"/>
                                        <p:tgtEl>
                                          <p:spTgt spid="154628"/>
                                        </p:tgtEl>
                                        <p:attrNameLst>
                                          <p:attrName>ppt_w</p:attrName>
                                        </p:attrNameLst>
                                      </p:cBhvr>
                                      <p:tavLst>
                                        <p:tav tm="0">
                                          <p:val>
                                            <p:fltVal val="0"/>
                                          </p:val>
                                        </p:tav>
                                        <p:tav tm="100000">
                                          <p:val>
                                            <p:strVal val="#ppt_w"/>
                                          </p:val>
                                        </p:tav>
                                      </p:tavLst>
                                    </p:anim>
                                    <p:anim calcmode="lin" valueType="num">
                                      <p:cBhvr>
                                        <p:cTn id="8" dur="500" fill="hold"/>
                                        <p:tgtEl>
                                          <p:spTgt spid="154628"/>
                                        </p:tgtEl>
                                        <p:attrNameLst>
                                          <p:attrName>ppt_h</p:attrName>
                                        </p:attrNameLst>
                                      </p:cBhvr>
                                      <p:tavLst>
                                        <p:tav tm="0">
                                          <p:val>
                                            <p:fltVal val="0"/>
                                          </p:val>
                                        </p:tav>
                                        <p:tav tm="100000">
                                          <p:val>
                                            <p:strVal val="#ppt_h"/>
                                          </p:val>
                                        </p:tav>
                                      </p:tavLst>
                                    </p:anim>
                                    <p:anim calcmode="lin" valueType="num">
                                      <p:cBhvr>
                                        <p:cTn id="9" dur="500" fill="hold"/>
                                        <p:tgtEl>
                                          <p:spTgt spid="154628"/>
                                        </p:tgtEl>
                                        <p:attrNameLst>
                                          <p:attrName>ppt_x</p:attrName>
                                        </p:attrNameLst>
                                      </p:cBhvr>
                                      <p:tavLst>
                                        <p:tav tm="0">
                                          <p:val>
                                            <p:fltVal val="0.5"/>
                                          </p:val>
                                        </p:tav>
                                        <p:tav tm="100000">
                                          <p:val>
                                            <p:strVal val="#ppt_x"/>
                                          </p:val>
                                        </p:tav>
                                      </p:tavLst>
                                    </p:anim>
                                    <p:anim calcmode="lin" valueType="num">
                                      <p:cBhvr>
                                        <p:cTn id="10" dur="500" fill="hold"/>
                                        <p:tgtEl>
                                          <p:spTgt spid="1546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762000" y="381000"/>
            <a:ext cx="7848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u="sng" dirty="0">
                <a:effectLst>
                  <a:outerShdw blurRad="38100" dist="38100" dir="2700000" algn="tl">
                    <a:srgbClr val="000000"/>
                  </a:outerShdw>
                </a:effectLst>
              </a:rPr>
              <a:t>4. VEHICLE CONTROL</a:t>
            </a:r>
          </a:p>
          <a:p>
            <a:pPr>
              <a:defRPr/>
            </a:pPr>
            <a:endParaRPr lang="en-US" sz="2400" dirty="0">
              <a:effectLst>
                <a:outerShdw blurRad="38100" dist="38100" dir="2700000" algn="tl">
                  <a:srgbClr val="000000"/>
                </a:outerShdw>
              </a:effectLst>
            </a:endParaRPr>
          </a:p>
          <a:p>
            <a:pPr marL="342900" indent="-342900" algn="just">
              <a:buFont typeface="Arial" pitchFamily="34" charset="0"/>
              <a:buChar char="•"/>
              <a:defRPr/>
            </a:pPr>
            <a:r>
              <a:rPr lang="en-US" sz="2400" dirty="0">
                <a:effectLst>
                  <a:outerShdw blurRad="38100" dist="38100" dir="2700000" algn="tl">
                    <a:srgbClr val="000000"/>
                  </a:outerShdw>
                </a:effectLst>
              </a:rPr>
              <a:t>All drivers shall </a:t>
            </a:r>
            <a:r>
              <a:rPr lang="en-US" sz="2400" dirty="0" smtClean="0">
                <a:effectLst>
                  <a:outerShdw blurRad="38100" dist="38100" dir="2700000" algn="tl">
                    <a:srgbClr val="000000"/>
                  </a:outerShdw>
                </a:effectLst>
              </a:rPr>
              <a:t>maintain </a:t>
            </a:r>
            <a:r>
              <a:rPr lang="en-US" sz="2400" dirty="0">
                <a:effectLst>
                  <a:outerShdw blurRad="38100" dist="38100" dir="2700000" algn="tl">
                    <a:srgbClr val="000000"/>
                  </a:outerShdw>
                </a:effectLst>
              </a:rPr>
              <a:t>control of the vehicle </a:t>
            </a:r>
            <a:r>
              <a:rPr lang="en-US" sz="2400" dirty="0" smtClean="0">
                <a:effectLst>
                  <a:outerShdw blurRad="38100" dist="38100" dir="2700000" algn="tl">
                    <a:srgbClr val="000000"/>
                  </a:outerShdw>
                </a:effectLst>
              </a:rPr>
              <a:t>to </a:t>
            </a:r>
            <a:r>
              <a:rPr lang="en-US" sz="2400" dirty="0">
                <a:effectLst>
                  <a:outerShdw blurRad="38100" dist="38100" dir="2700000" algn="tl">
                    <a:srgbClr val="000000"/>
                  </a:outerShdw>
                </a:effectLst>
              </a:rPr>
              <a:t>provide the maximum level of safety for both their passengers and the general public. </a:t>
            </a:r>
            <a:endParaRPr lang="en-US" sz="2400" dirty="0" smtClean="0">
              <a:effectLst>
                <a:outerShdw blurRad="38100" dist="38100" dir="2700000" algn="tl">
                  <a:srgbClr val="000000"/>
                </a:outerShdw>
              </a:effectLst>
            </a:endParaRPr>
          </a:p>
          <a:p>
            <a:pPr marL="342900" indent="-342900" algn="just">
              <a:buFont typeface="Arial" pitchFamily="34" charset="0"/>
              <a:buChar char="•"/>
              <a:defRPr/>
            </a:pPr>
            <a:r>
              <a:rPr lang="en-US" sz="2400" dirty="0" smtClean="0">
                <a:effectLst>
                  <a:outerShdw blurRad="38100" dist="38100" dir="2700000" algn="tl">
                    <a:srgbClr val="000000"/>
                  </a:outerShdw>
                </a:effectLst>
              </a:rPr>
              <a:t>Civilian </a:t>
            </a:r>
            <a:r>
              <a:rPr lang="en-US" sz="2400" dirty="0">
                <a:effectLst>
                  <a:outerShdw blurRad="38100" dist="38100" dir="2700000" algn="tl">
                    <a:srgbClr val="000000"/>
                  </a:outerShdw>
                </a:effectLst>
              </a:rPr>
              <a:t>vehicle operators might not react in the manner, which is expected or </a:t>
            </a:r>
            <a:r>
              <a:rPr lang="en-US" sz="2400" dirty="0" smtClean="0">
                <a:effectLst>
                  <a:outerShdw blurRad="38100" dist="38100" dir="2700000" algn="tl">
                    <a:srgbClr val="000000"/>
                  </a:outerShdw>
                </a:effectLst>
              </a:rPr>
              <a:t>appropriate</a:t>
            </a:r>
            <a:r>
              <a:rPr lang="en-US" sz="2400" dirty="0">
                <a:effectLst>
                  <a:outerShdw blurRad="38100" dist="38100" dir="2700000" algn="tl">
                    <a:srgbClr val="000000"/>
                  </a:outerShdw>
                </a:effectLst>
              </a:rPr>
              <a:t>. </a:t>
            </a:r>
            <a:endParaRPr lang="en-US" sz="2400" dirty="0" smtClean="0">
              <a:effectLst>
                <a:outerShdw blurRad="38100" dist="38100" dir="2700000" algn="tl">
                  <a:srgbClr val="000000"/>
                </a:outerShdw>
              </a:effectLst>
            </a:endParaRPr>
          </a:p>
          <a:p>
            <a:pPr marL="342900" indent="-342900" algn="just">
              <a:buFont typeface="Arial" pitchFamily="34" charset="0"/>
              <a:buChar char="•"/>
              <a:defRPr/>
            </a:pPr>
            <a:r>
              <a:rPr lang="en-US" sz="2400" dirty="0" smtClean="0">
                <a:effectLst>
                  <a:outerShdw blurRad="38100" dist="38100" dir="2700000" algn="tl">
                    <a:srgbClr val="000000"/>
                  </a:outerShdw>
                </a:effectLst>
              </a:rPr>
              <a:t>You should have </a:t>
            </a:r>
            <a:r>
              <a:rPr lang="en-US" sz="2400" dirty="0">
                <a:effectLst>
                  <a:outerShdw blurRad="38100" dist="38100" dir="2700000" algn="tl">
                    <a:srgbClr val="000000"/>
                  </a:outerShdw>
                </a:effectLst>
              </a:rPr>
              <a:t>options available when passing or overtaking vehicles. </a:t>
            </a:r>
            <a:endParaRPr lang="en-US" sz="2400" dirty="0" smtClean="0">
              <a:effectLst>
                <a:outerShdw blurRad="38100" dist="38100" dir="2700000" algn="tl">
                  <a:srgbClr val="000000"/>
                </a:outerShdw>
              </a:effectLst>
            </a:endParaRPr>
          </a:p>
          <a:p>
            <a:pPr marL="342900" indent="-342900" algn="just">
              <a:buFont typeface="Arial" pitchFamily="34" charset="0"/>
              <a:buChar char="•"/>
              <a:defRPr/>
            </a:pPr>
            <a:r>
              <a:rPr lang="en-US" sz="2400" dirty="0" smtClean="0">
                <a:effectLst>
                  <a:outerShdw blurRad="38100" dist="38100" dir="2700000" algn="tl">
                    <a:srgbClr val="000000"/>
                  </a:outerShdw>
                </a:effectLst>
              </a:rPr>
              <a:t>Be </a:t>
            </a:r>
            <a:r>
              <a:rPr lang="en-US" sz="2400" dirty="0">
                <a:effectLst>
                  <a:outerShdw blurRad="38100" dist="38100" dir="2700000" algn="tl">
                    <a:srgbClr val="000000"/>
                  </a:outerShdw>
                </a:effectLst>
              </a:rPr>
              <a:t>aware of </a:t>
            </a:r>
            <a:r>
              <a:rPr lang="en-US" sz="2400" dirty="0" smtClean="0">
                <a:effectLst>
                  <a:outerShdw blurRad="38100" dist="38100" dir="2700000" algn="tl">
                    <a:srgbClr val="000000"/>
                  </a:outerShdw>
                </a:effectLst>
              </a:rPr>
              <a:t>the </a:t>
            </a:r>
            <a:r>
              <a:rPr lang="en-US" sz="2400" dirty="0">
                <a:effectLst>
                  <a:outerShdw blurRad="38100" dist="38100" dir="2700000" algn="tl">
                    <a:srgbClr val="000000"/>
                  </a:outerShdw>
                </a:effectLst>
              </a:rPr>
              <a:t>rate of closure on other vehicles and pedestrians at all </a:t>
            </a:r>
            <a:r>
              <a:rPr lang="en-US" sz="2400" dirty="0" smtClean="0">
                <a:effectLst>
                  <a:outerShdw blurRad="38100" dist="38100" dir="2700000" algn="tl">
                    <a:srgbClr val="000000"/>
                  </a:outerShdw>
                </a:effectLst>
              </a:rPr>
              <a:t>times. </a:t>
            </a:r>
          </a:p>
          <a:p>
            <a:pPr marL="342900" indent="-342900" algn="just">
              <a:buFont typeface="Arial" pitchFamily="34" charset="0"/>
              <a:buChar char="•"/>
              <a:defRPr/>
            </a:pPr>
            <a:r>
              <a:rPr lang="en-US" sz="2400" dirty="0" smtClean="0">
                <a:effectLst>
                  <a:outerShdw blurRad="38100" dist="38100" dir="2700000" algn="tl">
                    <a:srgbClr val="000000"/>
                  </a:outerShdw>
                </a:effectLst>
              </a:rPr>
              <a:t>A </a:t>
            </a:r>
            <a:r>
              <a:rPr lang="en-US" sz="2400" dirty="0">
                <a:effectLst>
                  <a:outerShdw blurRad="38100" dist="38100" dir="2700000" algn="tl">
                    <a:srgbClr val="000000"/>
                  </a:outerShdw>
                </a:effectLst>
              </a:rPr>
              <a:t>safe following distance </a:t>
            </a:r>
            <a:r>
              <a:rPr lang="en-US" sz="2400" dirty="0" smtClean="0">
                <a:effectLst>
                  <a:outerShdw blurRad="38100" dist="38100" dir="2700000" algn="tl">
                    <a:srgbClr val="000000"/>
                  </a:outerShdw>
                </a:effectLst>
              </a:rPr>
              <a:t>of 4 or 5 seconds of following </a:t>
            </a:r>
            <a:r>
              <a:rPr lang="en-US" sz="2400" dirty="0">
                <a:effectLst>
                  <a:outerShdw blurRad="38100" dist="38100" dir="2700000" algn="tl">
                    <a:srgbClr val="000000"/>
                  </a:outerShdw>
                </a:effectLst>
              </a:rPr>
              <a:t>distance </a:t>
            </a:r>
            <a:r>
              <a:rPr lang="en-US" sz="2400" dirty="0" smtClean="0">
                <a:effectLst>
                  <a:outerShdw blurRad="38100" dist="38100" dir="2700000" algn="tl">
                    <a:srgbClr val="000000"/>
                  </a:outerShdw>
                </a:effectLst>
              </a:rPr>
              <a:t>shall be maintained.</a:t>
            </a: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990600" y="838200"/>
            <a:ext cx="7620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u="sng" dirty="0">
                <a:effectLst>
                  <a:outerShdw blurRad="38100" dist="38100" dir="2700000" algn="tl">
                    <a:srgbClr val="000000"/>
                  </a:outerShdw>
                </a:effectLst>
              </a:rPr>
              <a:t>5. RESPONSE SPEEDS:</a:t>
            </a:r>
          </a:p>
          <a:p>
            <a:pPr>
              <a:defRPr/>
            </a:pPr>
            <a:endParaRPr lang="en-US" sz="2400" dirty="0">
              <a:effectLst>
                <a:outerShdw blurRad="38100" dist="38100" dir="2700000" algn="tl">
                  <a:srgbClr val="000000"/>
                </a:outerShdw>
              </a:effectLst>
            </a:endParaRPr>
          </a:p>
          <a:p>
            <a:pPr algn="just">
              <a:defRPr/>
            </a:pPr>
            <a:r>
              <a:rPr lang="en-US" sz="2400" dirty="0">
                <a:effectLst>
                  <a:outerShdw blurRad="38100" dist="38100" dir="2700000" algn="tl">
                    <a:srgbClr val="000000"/>
                  </a:outerShdw>
                </a:effectLst>
              </a:rPr>
              <a:t>While operating district owned equipment drivers will not exceed the posted speed limit. The ambulance may be operated 10 miles per hour over the posted speed limit, conditions permitting. Examples of conditions requiring slower response speeds include but are not limited to:</a:t>
            </a:r>
          </a:p>
          <a:p>
            <a:pPr>
              <a:defRPr/>
            </a:pPr>
            <a:endParaRPr lang="en-US" sz="2400" dirty="0">
              <a:effectLst>
                <a:outerShdw blurRad="38100" dist="38100" dir="2700000" algn="tl">
                  <a:srgbClr val="000000"/>
                </a:outerShdw>
              </a:effectLst>
            </a:endParaRPr>
          </a:p>
          <a:p>
            <a:pPr marL="342900" indent="-342900">
              <a:buFont typeface="Arial" pitchFamily="34" charset="0"/>
              <a:buChar char="•"/>
              <a:defRPr/>
            </a:pPr>
            <a:r>
              <a:rPr lang="en-US" sz="2400" dirty="0">
                <a:effectLst>
                  <a:outerShdw blurRad="38100" dist="38100" dir="2700000" algn="tl">
                    <a:srgbClr val="000000"/>
                  </a:outerShdw>
                </a:effectLst>
              </a:rPr>
              <a:t> Slippery roads						</a:t>
            </a:r>
            <a:endParaRPr lang="en-US" sz="2400" dirty="0">
              <a:effectLst>
                <a:outerShdw blurRad="38100" dist="38100" dir="2700000" algn="tl">
                  <a:srgbClr val="000000"/>
                </a:outerShdw>
              </a:effectLst>
              <a:sym typeface="Wingdings" pitchFamily="2" charset="2"/>
            </a:endParaRPr>
          </a:p>
          <a:p>
            <a:pPr marL="342900" indent="-342900">
              <a:buFont typeface="Arial" pitchFamily="34" charset="0"/>
              <a:buChar char="•"/>
              <a:defRPr/>
            </a:pPr>
            <a:r>
              <a:rPr lang="en-US" sz="2400" dirty="0">
                <a:effectLst>
                  <a:outerShdw blurRad="38100" dist="38100" dir="2700000" algn="tl">
                    <a:srgbClr val="000000"/>
                  </a:outerShdw>
                </a:effectLst>
              </a:rPr>
              <a:t> Inclement weather 		</a:t>
            </a:r>
          </a:p>
          <a:p>
            <a:pPr marL="342900" indent="-342900">
              <a:buFont typeface="Arial" pitchFamily="34" charset="0"/>
              <a:buChar char="•"/>
              <a:defRPr/>
            </a:pPr>
            <a:r>
              <a:rPr lang="en-US" sz="2400" dirty="0">
                <a:effectLst>
                  <a:outerShdw blurRad="38100" dist="38100" dir="2700000" algn="tl">
                    <a:srgbClr val="000000"/>
                  </a:outerShdw>
                </a:effectLst>
              </a:rPr>
              <a:t> Poor visibility</a:t>
            </a:r>
            <a:endParaRPr lang="en-US" sz="2400" dirty="0">
              <a:effectLst>
                <a:outerShdw blurRad="38100" dist="38100" dir="2700000" algn="tl">
                  <a:srgbClr val="000000"/>
                </a:outerShdw>
              </a:effectLst>
              <a:sym typeface="Wingdings" pitchFamily="2" charset="2"/>
            </a:endParaRPr>
          </a:p>
          <a:p>
            <a:pPr marL="342900" indent="-342900">
              <a:buFont typeface="Arial" pitchFamily="34" charset="0"/>
              <a:buChar char="•"/>
              <a:defRPr/>
            </a:pPr>
            <a:r>
              <a:rPr lang="en-US" sz="2400" dirty="0">
                <a:effectLst>
                  <a:outerShdw blurRad="38100" dist="38100" dir="2700000" algn="tl">
                    <a:srgbClr val="000000"/>
                  </a:outerShdw>
                </a:effectLst>
              </a:rPr>
              <a:t> Heavy or congested traffic conditions	</a:t>
            </a:r>
          </a:p>
          <a:p>
            <a:pPr marL="342900" indent="-342900">
              <a:buFont typeface="Arial" pitchFamily="34" charset="0"/>
              <a:buChar char="•"/>
              <a:defRPr/>
            </a:pPr>
            <a:r>
              <a:rPr lang="en-US" sz="2400" dirty="0">
                <a:effectLst>
                  <a:outerShdw blurRad="38100" dist="38100" dir="2700000" algn="tl">
                    <a:srgbClr val="000000"/>
                  </a:outerShdw>
                </a:effectLst>
              </a:rPr>
              <a:t> Sharp curves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193</TotalTime>
  <Words>3071</Words>
  <Application>Microsoft Office PowerPoint</Application>
  <PresentationFormat>On-screen Show (4:3)</PresentationFormat>
  <Paragraphs>167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Balance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Seat Belts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Bob Faugh</cp:lastModifiedBy>
  <cp:revision>37</cp:revision>
  <dcterms:created xsi:type="dcterms:W3CDTF">2009-03-16T14:58:33Z</dcterms:created>
  <dcterms:modified xsi:type="dcterms:W3CDTF">2015-01-14T15:59:23Z</dcterms:modified>
</cp:coreProperties>
</file>